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58" r:id="rId6"/>
    <p:sldId id="259" r:id="rId7"/>
    <p:sldId id="261" r:id="rId8"/>
    <p:sldId id="262" r:id="rId9"/>
    <p:sldId id="281" r:id="rId10"/>
    <p:sldId id="263" r:id="rId11"/>
    <p:sldId id="265" r:id="rId12"/>
    <p:sldId id="266" r:id="rId13"/>
    <p:sldId id="267" r:id="rId14"/>
    <p:sldId id="268" r:id="rId15"/>
    <p:sldId id="287" r:id="rId16"/>
    <p:sldId id="269" r:id="rId17"/>
    <p:sldId id="270" r:id="rId18"/>
    <p:sldId id="282" r:id="rId19"/>
    <p:sldId id="283" r:id="rId20"/>
    <p:sldId id="285" r:id="rId21"/>
    <p:sldId id="271" r:id="rId22"/>
    <p:sldId id="288" r:id="rId23"/>
    <p:sldId id="28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0E36-6CB3-42C3-B462-E936CE0F45F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C2A3-4B43-4AEF-9511-423F3166B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9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0E36-6CB3-42C3-B462-E936CE0F45F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C2A3-4B43-4AEF-9511-423F3166B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4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0E36-6CB3-42C3-B462-E936CE0F45F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C2A3-4B43-4AEF-9511-423F3166B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2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0E36-6CB3-42C3-B462-E936CE0F45F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C2A3-4B43-4AEF-9511-423F3166B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5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0E36-6CB3-42C3-B462-E936CE0F45F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C2A3-4B43-4AEF-9511-423F3166B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0E36-6CB3-42C3-B462-E936CE0F45F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C2A3-4B43-4AEF-9511-423F3166B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5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0E36-6CB3-42C3-B462-E936CE0F45F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C2A3-4B43-4AEF-9511-423F3166B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4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0E36-6CB3-42C3-B462-E936CE0F45F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C2A3-4B43-4AEF-9511-423F3166B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9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0E36-6CB3-42C3-B462-E936CE0F45F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C2A3-4B43-4AEF-9511-423F3166B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6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0E36-6CB3-42C3-B462-E936CE0F45F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C2A3-4B43-4AEF-9511-423F3166B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0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0E36-6CB3-42C3-B462-E936CE0F45F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C2A3-4B43-4AEF-9511-423F3166B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4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D0E36-6CB3-42C3-B462-E936CE0F45F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6C2A3-4B43-4AEF-9511-423F3166B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2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Publishing your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70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r>
              <a:rPr lang="en-US" dirty="0" smtClean="0"/>
              <a:t>Length</a:t>
            </a:r>
          </a:p>
          <a:p>
            <a:r>
              <a:rPr lang="en-US" dirty="0" smtClean="0"/>
              <a:t>Specificity</a:t>
            </a:r>
          </a:p>
          <a:p>
            <a:r>
              <a:rPr lang="en-US" dirty="0" smtClean="0"/>
              <a:t>Syntax</a:t>
            </a:r>
          </a:p>
          <a:p>
            <a:r>
              <a:rPr lang="en-US" dirty="0" smtClean="0"/>
              <a:t>Label not a sentence</a:t>
            </a:r>
          </a:p>
          <a:p>
            <a:r>
              <a:rPr lang="en-US" dirty="0" smtClean="0"/>
              <a:t>Running titles</a:t>
            </a:r>
          </a:p>
          <a:p>
            <a:r>
              <a:rPr lang="en-US" dirty="0" smtClean="0"/>
              <a:t>Avoid abbreviations and jargon</a:t>
            </a:r>
          </a:p>
        </p:txBody>
      </p:sp>
    </p:spTree>
    <p:extLst>
      <p:ext uri="{BB962C8B-B14F-4D97-AF65-F5344CB8AC3E}">
        <p14:creationId xmlns:p14="http://schemas.microsoft.com/office/powerpoint/2010/main" val="338045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 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Miniature version of the paper</a:t>
            </a:r>
          </a:p>
          <a:p>
            <a:r>
              <a:rPr lang="en-US" dirty="0" smtClean="0"/>
              <a:t>Word limit </a:t>
            </a:r>
          </a:p>
          <a:p>
            <a:r>
              <a:rPr lang="en-US" dirty="0" smtClean="0"/>
              <a:t>Reflect content of the paper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Specific objectives</a:t>
            </a:r>
          </a:p>
          <a:p>
            <a:pPr lvl="1"/>
            <a:r>
              <a:rPr lang="en-US" dirty="0" smtClean="0"/>
              <a:t>Principle methods</a:t>
            </a:r>
          </a:p>
          <a:p>
            <a:pPr lvl="1"/>
            <a:r>
              <a:rPr lang="en-US" dirty="0" smtClean="0"/>
              <a:t>Summary of results</a:t>
            </a:r>
          </a:p>
          <a:p>
            <a:pPr lvl="1"/>
            <a:r>
              <a:rPr lang="en-US" dirty="0" smtClean="0"/>
              <a:t>Main conclusions</a:t>
            </a:r>
          </a:p>
        </p:txBody>
      </p:sp>
    </p:spTree>
    <p:extLst>
      <p:ext uri="{BB962C8B-B14F-4D97-AF65-F5344CB8AC3E}">
        <p14:creationId xmlns:p14="http://schemas.microsoft.com/office/powerpoint/2010/main" val="3274013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10000"/>
          </a:xfrm>
        </p:spPr>
        <p:txBody>
          <a:bodyPr/>
          <a:lstStyle/>
          <a:p>
            <a:r>
              <a:rPr lang="en-US" dirty="0" smtClean="0"/>
              <a:t>Sufficient background</a:t>
            </a:r>
          </a:p>
          <a:p>
            <a:r>
              <a:rPr lang="en-US" dirty="0" smtClean="0"/>
              <a:t>Motivation and rational</a:t>
            </a:r>
          </a:p>
          <a:p>
            <a:r>
              <a:rPr lang="en-US" dirty="0" smtClean="0"/>
              <a:t>Outline specific aims</a:t>
            </a:r>
          </a:p>
          <a:p>
            <a:r>
              <a:rPr lang="en-US" dirty="0" smtClean="0"/>
              <a:t>Accessible and interesting</a:t>
            </a:r>
          </a:p>
          <a:p>
            <a:r>
              <a:rPr lang="en-US" dirty="0" smtClean="0"/>
              <a:t>Broad/general to focused/specific</a:t>
            </a:r>
          </a:p>
          <a:p>
            <a:r>
              <a:rPr lang="en-US" dirty="0" smtClean="0"/>
              <a:t>Define specialized terms and abbreviations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15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Concise but include full details</a:t>
            </a:r>
          </a:p>
          <a:p>
            <a:r>
              <a:rPr lang="en-US" dirty="0" smtClean="0"/>
              <a:t>Use the past tense</a:t>
            </a:r>
          </a:p>
          <a:p>
            <a:r>
              <a:rPr lang="en-US" dirty="0" smtClean="0"/>
              <a:t>Enough information so study can be reproduced</a:t>
            </a:r>
          </a:p>
          <a:p>
            <a:r>
              <a:rPr lang="en-US" dirty="0" smtClean="0"/>
              <a:t>Outline sites and sampling strategy</a:t>
            </a:r>
          </a:p>
          <a:p>
            <a:r>
              <a:rPr lang="en-US" dirty="0" smtClean="0"/>
              <a:t>Order methods chronologically</a:t>
            </a:r>
          </a:p>
          <a:p>
            <a:r>
              <a:rPr lang="en-US" dirty="0" smtClean="0"/>
              <a:t>Sub-headings can help organize</a:t>
            </a:r>
          </a:p>
          <a:p>
            <a:r>
              <a:rPr lang="en-US" dirty="0" smtClean="0"/>
              <a:t>Use references, tables and figures where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16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Tables and figures are a good way to summarize information</a:t>
            </a:r>
          </a:p>
          <a:p>
            <a:r>
              <a:rPr lang="en-US" dirty="0" smtClean="0"/>
              <a:t>Concise description of experimental findings</a:t>
            </a:r>
          </a:p>
          <a:p>
            <a:r>
              <a:rPr lang="en-US" dirty="0" smtClean="0"/>
              <a:t>Avoid redundant figures etc.</a:t>
            </a:r>
          </a:p>
          <a:p>
            <a:r>
              <a:rPr lang="en-US" dirty="0" smtClean="0"/>
              <a:t>Summarize most important points and refer to raw data in the table or supplementary information</a:t>
            </a:r>
          </a:p>
          <a:p>
            <a:r>
              <a:rPr lang="en-US" dirty="0" smtClean="0"/>
              <a:t>Include appropriate statistical information</a:t>
            </a:r>
          </a:p>
          <a:p>
            <a:r>
              <a:rPr lang="en-US" dirty="0" smtClean="0"/>
              <a:t>Avoid redundancy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36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and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Make your figures legible and easy to read</a:t>
            </a:r>
          </a:p>
          <a:p>
            <a:r>
              <a:rPr lang="en-US" dirty="0" smtClean="0"/>
              <a:t>Label axes appropriately</a:t>
            </a:r>
          </a:p>
          <a:p>
            <a:r>
              <a:rPr lang="en-US" dirty="0" smtClean="0"/>
              <a:t>Avoid a lot of blank space</a:t>
            </a:r>
          </a:p>
          <a:p>
            <a:r>
              <a:rPr lang="en-US" dirty="0" smtClean="0"/>
              <a:t>Use figures to convey the most important results</a:t>
            </a:r>
          </a:p>
          <a:p>
            <a:r>
              <a:rPr lang="en-US" dirty="0" smtClean="0"/>
              <a:t>Use the figure legend to describe what the figure conveys</a:t>
            </a:r>
          </a:p>
          <a:p>
            <a:r>
              <a:rPr lang="en-US" dirty="0" smtClean="0"/>
              <a:t>Use tables and supplementary data to include raw data and summary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23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Discuss but do not restate the results</a:t>
            </a:r>
          </a:p>
          <a:p>
            <a:r>
              <a:rPr lang="en-US" dirty="0" smtClean="0"/>
              <a:t>Point out exceptions to main findings</a:t>
            </a:r>
          </a:p>
          <a:p>
            <a:r>
              <a:rPr lang="en-US" dirty="0" smtClean="0"/>
              <a:t>Acknowledge caveats </a:t>
            </a:r>
          </a:p>
          <a:p>
            <a:r>
              <a:rPr lang="en-US" dirty="0" smtClean="0"/>
              <a:t>Relate main findings to questions raised in the introduction</a:t>
            </a:r>
          </a:p>
          <a:p>
            <a:r>
              <a:rPr lang="en-US" dirty="0" smtClean="0"/>
              <a:t>Emphasize significance of your findings</a:t>
            </a:r>
          </a:p>
          <a:p>
            <a:r>
              <a:rPr lang="en-US" dirty="0" smtClean="0"/>
              <a:t>Avoid over-interpretation</a:t>
            </a:r>
          </a:p>
          <a:p>
            <a:r>
              <a:rPr lang="en-US" dirty="0" smtClean="0"/>
              <a:t>Acknowledge contributions and funding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86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your references</a:t>
            </a:r>
          </a:p>
          <a:p>
            <a:r>
              <a:rPr lang="en-US" dirty="0" smtClean="0"/>
              <a:t>Format determined by the journal</a:t>
            </a:r>
          </a:p>
          <a:p>
            <a:r>
              <a:rPr lang="en-US" dirty="0" smtClean="0"/>
              <a:t>Citations in text: name, year</a:t>
            </a:r>
          </a:p>
          <a:p>
            <a:r>
              <a:rPr lang="en-US" dirty="0" smtClean="0"/>
              <a:t>Multiple authors: use </a:t>
            </a:r>
            <a:r>
              <a:rPr lang="en-US" i="1" dirty="0" smtClean="0"/>
              <a:t>et al</a:t>
            </a:r>
            <a:r>
              <a:rPr lang="en-US" dirty="0" smtClean="0"/>
              <a:t>., year</a:t>
            </a:r>
          </a:p>
          <a:p>
            <a:r>
              <a:rPr lang="en-US" dirty="0" smtClean="0"/>
              <a:t>Check citation order system: alphabetical or chronological</a:t>
            </a:r>
          </a:p>
          <a:p>
            <a:r>
              <a:rPr lang="en-US" dirty="0" smtClean="0"/>
              <a:t>Check journal abbreviation styles</a:t>
            </a:r>
          </a:p>
          <a:p>
            <a:r>
              <a:rPr lang="en-US" dirty="0" smtClean="0"/>
              <a:t>Use ENDNOTE or </a:t>
            </a:r>
            <a:r>
              <a:rPr lang="en-US" dirty="0" err="1" smtClean="0"/>
              <a:t>Mendeley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8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Knowing when to stop revising..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</a:t>
            </a:r>
            <a:r>
              <a:rPr lang="en-US" dirty="0" smtClean="0"/>
              <a:t>anuscript includes all necessary information?</a:t>
            </a:r>
          </a:p>
          <a:p>
            <a:r>
              <a:rPr lang="en-US" dirty="0" smtClean="0"/>
              <a:t>Is the information accurate?</a:t>
            </a:r>
          </a:p>
          <a:p>
            <a:r>
              <a:rPr lang="en-US" dirty="0" smtClean="0"/>
              <a:t>Have you been consistent throughout?</a:t>
            </a:r>
          </a:p>
          <a:p>
            <a:r>
              <a:rPr lang="en-US" dirty="0" smtClean="0"/>
              <a:t>Is it logically organized?</a:t>
            </a:r>
          </a:p>
          <a:p>
            <a:r>
              <a:rPr lang="en-US" dirty="0" smtClean="0"/>
              <a:t>Is everything clearly worded</a:t>
            </a:r>
          </a:p>
          <a:p>
            <a:r>
              <a:rPr lang="en-US" dirty="0" smtClean="0"/>
              <a:t>Is your manuscript concise?</a:t>
            </a:r>
          </a:p>
          <a:p>
            <a:r>
              <a:rPr lang="en-US" dirty="0" smtClean="0"/>
              <a:t>Punctuation is correct?</a:t>
            </a:r>
          </a:p>
          <a:p>
            <a:r>
              <a:rPr lang="en-US" dirty="0" smtClean="0"/>
              <a:t>All figures and tables necessary?</a:t>
            </a:r>
          </a:p>
          <a:p>
            <a:r>
              <a:rPr lang="en-US" dirty="0" smtClean="0"/>
              <a:t>Manuscript comply with instructions?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08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Ethics in publishing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Authenticity and accuracy</a:t>
            </a:r>
          </a:p>
          <a:p>
            <a:r>
              <a:rPr lang="en-US" smtClean="0"/>
              <a:t>Originality</a:t>
            </a:r>
          </a:p>
          <a:p>
            <a:r>
              <a:rPr lang="en-US" smtClean="0"/>
              <a:t>Cite authors appropriately </a:t>
            </a:r>
          </a:p>
          <a:p>
            <a:r>
              <a:rPr lang="en-US" smtClean="0"/>
              <a:t>Simultaneous submission not allowed</a:t>
            </a:r>
          </a:p>
          <a:p>
            <a:r>
              <a:rPr lang="en-US" smtClean="0"/>
              <a:t>Avoid salami science</a:t>
            </a:r>
          </a:p>
          <a:p>
            <a:r>
              <a:rPr lang="en-US" smtClean="0"/>
              <a:t>Ethical treatment of animals (IACUC)</a:t>
            </a:r>
          </a:p>
          <a:p>
            <a:r>
              <a:rPr lang="en-US" smtClean="0"/>
              <a:t>Informed consent for human research (IRB)</a:t>
            </a:r>
          </a:p>
          <a:p>
            <a:r>
              <a:rPr lang="en-US" smtClean="0"/>
              <a:t>Conflicts of interest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3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41313" y="457201"/>
            <a:ext cx="8193087" cy="693502"/>
          </a:xfrm>
          <a:prstGeom prst="rect">
            <a:avLst/>
          </a:prstGeom>
        </p:spPr>
        <p:txBody>
          <a:bodyPr rtlCol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i="1" dirty="0" smtClean="0">
                <a:latin typeface="+mn-lt"/>
              </a:rPr>
              <a:t>Learning About You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509713"/>
            <a:ext cx="8610599" cy="47386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spcAft>
                <a:spcPts val="900"/>
              </a:spcAft>
            </a:pPr>
            <a:r>
              <a:rPr lang="en-US" sz="2800" dirty="0" smtClean="0">
                <a:ea typeface="Geneva" pitchFamily="-72" charset="0"/>
                <a:cs typeface="Geneva" pitchFamily="-72" charset="0"/>
              </a:rPr>
              <a:t>What journals do you have access to? Which do you read regularly?</a:t>
            </a:r>
          </a:p>
          <a:p>
            <a:pPr marL="273050" indent="-273050">
              <a:spcBef>
                <a:spcPct val="0"/>
              </a:spcBef>
              <a:spcAft>
                <a:spcPts val="900"/>
              </a:spcAft>
            </a:pPr>
            <a:r>
              <a:rPr lang="en-US" sz="2800" dirty="0" smtClean="0">
                <a:ea typeface="Geneva" pitchFamily="-72" charset="0"/>
                <a:cs typeface="Geneva" pitchFamily="-72" charset="0"/>
              </a:rPr>
              <a:t>Which journals do you aspire to publish in and why?</a:t>
            </a:r>
          </a:p>
          <a:p>
            <a:pPr marL="273050" indent="-273050">
              <a:spcBef>
                <a:spcPct val="0"/>
              </a:spcBef>
              <a:spcAft>
                <a:spcPts val="900"/>
              </a:spcAft>
            </a:pPr>
            <a:r>
              <a:rPr lang="en-US" sz="2800" dirty="0" smtClean="0">
                <a:ea typeface="Geneva" pitchFamily="-72" charset="0"/>
                <a:cs typeface="Geneva" pitchFamily="-72" charset="0"/>
              </a:rPr>
              <a:t>How many of you have published a paper? </a:t>
            </a:r>
          </a:p>
          <a:p>
            <a:pPr marL="273050" indent="-273050">
              <a:spcBef>
                <a:spcPct val="0"/>
              </a:spcBef>
              <a:spcAft>
                <a:spcPts val="900"/>
              </a:spcAft>
            </a:pPr>
            <a:r>
              <a:rPr lang="en-US" sz="2800" dirty="0" smtClean="0">
                <a:ea typeface="Geneva" pitchFamily="-72" charset="0"/>
                <a:cs typeface="Geneva" pitchFamily="-72" charset="0"/>
              </a:rPr>
              <a:t>How many of you are writing a manuscript now? How many are preparing to write one?</a:t>
            </a:r>
          </a:p>
          <a:p>
            <a:pPr marL="273050" indent="-273050"/>
            <a:r>
              <a:rPr lang="en-US" sz="2800" dirty="0" smtClean="0"/>
              <a:t>What writing skills do you feel you already have?</a:t>
            </a:r>
          </a:p>
          <a:p>
            <a:pPr marL="273050" indent="-273050"/>
            <a:r>
              <a:rPr lang="en-US" sz="2800" b="1" dirty="0" smtClean="0"/>
              <a:t>What new skills would you like to learn from our workshop today?</a:t>
            </a:r>
            <a:r>
              <a:rPr lang="en-US" sz="2800" dirty="0" smtClean="0"/>
              <a:t> </a:t>
            </a:r>
            <a:endParaRPr lang="en-US" sz="2800" dirty="0" smtClean="0">
              <a:solidFill>
                <a:srgbClr val="FFFFFF"/>
              </a:solidFill>
              <a:ea typeface="Geneva" pitchFamily="-72" charset="0"/>
              <a:cs typeface="Geneva" pitchFamily="-72" charset="0"/>
            </a:endParaRPr>
          </a:p>
          <a:p>
            <a:pPr marL="273050" indent="-273050">
              <a:spcBef>
                <a:spcPct val="0"/>
              </a:spcBef>
              <a:spcAft>
                <a:spcPts val="900"/>
              </a:spcAft>
            </a:pPr>
            <a:endParaRPr lang="en-US" dirty="0" smtClean="0">
              <a:solidFill>
                <a:srgbClr val="FFFFFF"/>
              </a:solidFill>
              <a:ea typeface="Geneva" pitchFamily="-72" charset="0"/>
              <a:cs typeface="Geneva" pitchFamily="-72" charset="0"/>
            </a:endParaRPr>
          </a:p>
          <a:p>
            <a:pPr marL="273050" indent="-273050">
              <a:spcBef>
                <a:spcPct val="0"/>
              </a:spcBef>
              <a:spcAft>
                <a:spcPts val="900"/>
              </a:spcAft>
            </a:pPr>
            <a:endParaRPr lang="en-US" dirty="0" smtClean="0">
              <a:solidFill>
                <a:srgbClr val="FFFFFF"/>
              </a:solidFill>
              <a:ea typeface="Geneva" pitchFamily="-72" charset="0"/>
              <a:cs typeface="Geneva" pitchFamily="-72" charset="0"/>
            </a:endParaRPr>
          </a:p>
          <a:p>
            <a:pPr marL="273050" indent="-273050"/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57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503238"/>
            <a:ext cx="8229600" cy="868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Authorship and author order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1676400"/>
            <a:ext cx="80772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Individuals who have made a significant contribution</a:t>
            </a:r>
          </a:p>
          <a:p>
            <a:r>
              <a:rPr lang="en-US" dirty="0" smtClean="0"/>
              <a:t>First </a:t>
            </a:r>
            <a:r>
              <a:rPr lang="en-US" dirty="0" smtClean="0"/>
              <a:t>author is the primary author</a:t>
            </a:r>
          </a:p>
          <a:p>
            <a:r>
              <a:rPr lang="en-US" dirty="0" smtClean="0"/>
              <a:t>Last author signifies the lab or mentor</a:t>
            </a:r>
          </a:p>
          <a:p>
            <a:r>
              <a:rPr lang="en-US" dirty="0" smtClean="0"/>
              <a:t>Usually the first or last author is the corresponding author</a:t>
            </a:r>
          </a:p>
          <a:p>
            <a:r>
              <a:rPr lang="en-US" dirty="0" smtClean="0"/>
              <a:t>Rest are listed in order of importance</a:t>
            </a:r>
          </a:p>
          <a:p>
            <a:r>
              <a:rPr lang="en-US" dirty="0" smtClean="0"/>
              <a:t>Always ask permission for authorship</a:t>
            </a:r>
          </a:p>
          <a:p>
            <a:r>
              <a:rPr lang="en-US" dirty="0"/>
              <a:t>D</a:t>
            </a:r>
            <a:r>
              <a:rPr lang="en-US" dirty="0" smtClean="0"/>
              <a:t>iscuss authors and order </a:t>
            </a:r>
            <a:r>
              <a:rPr lang="en-US" dirty="0" smtClean="0"/>
              <a:t>as early as </a:t>
            </a:r>
            <a:r>
              <a:rPr lang="en-US" dirty="0" smtClean="0"/>
              <a:t>possible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2782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Assignment # 1: Writing an abstract</a:t>
            </a:r>
            <a:br>
              <a:rPr lang="en-US" dirty="0" smtClean="0"/>
            </a:br>
            <a:r>
              <a:rPr lang="en-US" dirty="0" smtClean="0"/>
              <a:t>(300 word limit)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Brief introduction</a:t>
            </a:r>
          </a:p>
          <a:p>
            <a:r>
              <a:rPr lang="en-US" dirty="0" smtClean="0"/>
              <a:t>Identification of the gap in our understanding or motivation for the study</a:t>
            </a:r>
          </a:p>
          <a:p>
            <a:r>
              <a:rPr lang="en-US" dirty="0" smtClean="0"/>
              <a:t>Summarize the sampling strategy and/or principal methods used</a:t>
            </a:r>
          </a:p>
          <a:p>
            <a:r>
              <a:rPr lang="en-US" dirty="0" smtClean="0"/>
              <a:t>Provide an overview of the most important results</a:t>
            </a:r>
          </a:p>
          <a:p>
            <a:r>
              <a:rPr lang="en-US" dirty="0" smtClean="0"/>
              <a:t>Discuss the significance of the findings and prospects for 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76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0075" r="21802" b="9524"/>
          <a:stretch/>
        </p:blipFill>
        <p:spPr bwMode="auto">
          <a:xfrm>
            <a:off x="62060" y="152400"/>
            <a:ext cx="9005740" cy="621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92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6" t="14683" r="19570" b="9722"/>
          <a:stretch/>
        </p:blipFill>
        <p:spPr bwMode="auto">
          <a:xfrm>
            <a:off x="152400" y="381000"/>
            <a:ext cx="8785428" cy="575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34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cture 14.png"/>
          <p:cNvPicPr>
            <a:picLocks noChangeAspect="1"/>
          </p:cNvPicPr>
          <p:nvPr/>
        </p:nvPicPr>
        <p:blipFill>
          <a:blip r:embed="rId2"/>
          <a:srcRect t="6419" b="2670"/>
          <a:stretch>
            <a:fillRect/>
          </a:stretch>
        </p:blipFill>
        <p:spPr bwMode="auto">
          <a:xfrm>
            <a:off x="4949825" y="2514600"/>
            <a:ext cx="4054475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41313" y="368301"/>
            <a:ext cx="8662987" cy="12319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Geneva" pitchFamily="-72" charset="0"/>
              </a:rPr>
              <a:t>When am I ready to write a manuscript?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neva" pitchFamily="-72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neva" pitchFamily="-72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neva" pitchFamily="-72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neva" pitchFamily="-72" charset="0"/>
              </a:rPr>
            </a:br>
            <a:r>
              <a:rPr lang="en-US" sz="3000" dirty="0" smtClean="0">
                <a:solidFill>
                  <a:schemeClr val="tx2"/>
                </a:solidFill>
                <a:latin typeface="Geneva" pitchFamily="-72" charset="0"/>
              </a:rPr>
              <a:t/>
            </a:r>
            <a:br>
              <a:rPr lang="en-US" sz="3000" dirty="0" smtClean="0">
                <a:solidFill>
                  <a:schemeClr val="tx2"/>
                </a:solidFill>
                <a:latin typeface="Geneva" pitchFamily="-72" charset="0"/>
              </a:rPr>
            </a:br>
            <a:endParaRPr lang="en-US" sz="3000" dirty="0" smtClean="0">
              <a:solidFill>
                <a:schemeClr val="tx2"/>
              </a:solidFill>
              <a:latin typeface="Geneva" pitchFamily="-7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2425" y="1905000"/>
            <a:ext cx="4597400" cy="45259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93725" lvl="1" indent="-273050">
              <a:lnSpc>
                <a:spcPct val="80000"/>
              </a:lnSpc>
              <a:spcAft>
                <a:spcPts val="1400"/>
              </a:spcAft>
            </a:pPr>
            <a:r>
              <a:rPr lang="en-US" sz="2400" dirty="0" smtClean="0">
                <a:latin typeface="Geneva" pitchFamily="-72" charset="0"/>
              </a:rPr>
              <a:t>Does my data “tell a story” or are they merely pieces of information?</a:t>
            </a:r>
            <a:r>
              <a:rPr lang="en-US" sz="2400" dirty="0" smtClean="0">
                <a:solidFill>
                  <a:srgbClr val="FFC306"/>
                </a:solidFill>
                <a:latin typeface="Geneva" pitchFamily="-7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Geneva" pitchFamily="-72" charset="0"/>
              </a:rPr>
              <a:t>(you have to have an answer to a clearly articulated question!)</a:t>
            </a:r>
          </a:p>
          <a:p>
            <a:pPr marL="593725" lvl="1" indent="-273050">
              <a:lnSpc>
                <a:spcPct val="80000"/>
              </a:lnSpc>
              <a:spcAft>
                <a:spcPts val="1400"/>
              </a:spcAft>
            </a:pPr>
            <a:r>
              <a:rPr lang="en-US" sz="2400" dirty="0" smtClean="0">
                <a:latin typeface="Geneva" pitchFamily="-72" charset="0"/>
              </a:rPr>
              <a:t>Do the results I achieved move the state-of-knowledge for the field forward? </a:t>
            </a:r>
            <a:r>
              <a:rPr lang="en-US" sz="2400" dirty="0" smtClean="0">
                <a:solidFill>
                  <a:srgbClr val="FF0000"/>
                </a:solidFill>
                <a:latin typeface="Geneva" pitchFamily="-72" charset="0"/>
              </a:rPr>
              <a:t>(don’t just do it because it could be done!)</a:t>
            </a:r>
          </a:p>
          <a:p>
            <a:pPr marL="593725" lvl="1" indent="-273050">
              <a:lnSpc>
                <a:spcPct val="80000"/>
              </a:lnSpc>
              <a:spcAft>
                <a:spcPts val="1400"/>
              </a:spcAft>
            </a:pPr>
            <a:r>
              <a:rPr lang="en-US" sz="2400" dirty="0" smtClean="0">
                <a:latin typeface="Geneva" pitchFamily="-72" charset="0"/>
              </a:rPr>
              <a:t>Is the information I have collected relevant to others? </a:t>
            </a:r>
            <a:r>
              <a:rPr lang="en-US" sz="2400" dirty="0" smtClean="0">
                <a:solidFill>
                  <a:srgbClr val="FF0000"/>
                </a:solidFill>
                <a:latin typeface="Geneva" pitchFamily="-72" charset="0"/>
              </a:rPr>
              <a:t>(who really cares anyway?)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84888" y="2341563"/>
            <a:ext cx="1539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47226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41313" y="368301"/>
            <a:ext cx="8345487" cy="1155700"/>
          </a:xfrm>
          <a:prstGeom prst="rect">
            <a:avLst/>
          </a:prstGeom>
        </p:spPr>
        <p:txBody>
          <a:bodyPr rtlCol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latin typeface="+mn-lt"/>
              </a:rPr>
              <a:t>Preparing to write a manuscript: the importance of language skills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52425" y="1800225"/>
            <a:ext cx="8334375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Aft>
                <a:spcPts val="1200"/>
              </a:spcAft>
            </a:pPr>
            <a:r>
              <a:rPr lang="en-US" dirty="0" smtClean="0"/>
              <a:t>You need to be proficient in writing in the language of the journal</a:t>
            </a:r>
          </a:p>
          <a:p>
            <a:pPr marL="273050" indent="-273050">
              <a:spcAft>
                <a:spcPts val="1200"/>
              </a:spcAft>
            </a:pPr>
            <a:r>
              <a:rPr lang="en-US" dirty="0" smtClean="0"/>
              <a:t>Many papers do not survive the peer review process if the language is sub-standard</a:t>
            </a:r>
          </a:p>
          <a:p>
            <a:pPr marL="273050" indent="-273050">
              <a:spcAft>
                <a:spcPts val="1200"/>
              </a:spcAft>
            </a:pPr>
            <a:r>
              <a:rPr lang="en-US" dirty="0" smtClean="0"/>
              <a:t>Learn to write well using an appropriate scientific format </a:t>
            </a:r>
          </a:p>
          <a:p>
            <a:pPr marL="273050" indent="-273050">
              <a:spcAft>
                <a:spcPts val="1200"/>
              </a:spcAft>
            </a:pPr>
            <a:r>
              <a:rPr lang="en-US" dirty="0" smtClean="0"/>
              <a:t>Seek out and use any resources available to you (human and otherwise)</a:t>
            </a:r>
          </a:p>
        </p:txBody>
      </p:sp>
    </p:spTree>
    <p:extLst>
      <p:ext uri="{BB962C8B-B14F-4D97-AF65-F5344CB8AC3E}">
        <p14:creationId xmlns:p14="http://schemas.microsoft.com/office/powerpoint/2010/main" val="22647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032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Telling your story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52600"/>
            <a:ext cx="8229600" cy="350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Articulate goals and hypotheses</a:t>
            </a:r>
          </a:p>
          <a:p>
            <a:r>
              <a:rPr lang="en-US" sz="3600" dirty="0" smtClean="0"/>
              <a:t>Identify gaps in current understanding</a:t>
            </a:r>
          </a:p>
          <a:p>
            <a:r>
              <a:rPr lang="en-US" sz="3600" dirty="0" smtClean="0"/>
              <a:t>Emphasize how your work will add new knowledge</a:t>
            </a:r>
          </a:p>
          <a:p>
            <a:r>
              <a:rPr lang="en-US" sz="3600" dirty="0" smtClean="0"/>
              <a:t>Know your target audience</a:t>
            </a:r>
          </a:p>
          <a:p>
            <a:r>
              <a:rPr lang="en-US" sz="3600" dirty="0" smtClean="0"/>
              <a:t>Target the most appropriate journal</a:t>
            </a:r>
          </a:p>
          <a:p>
            <a:r>
              <a:rPr lang="en-US" sz="3600" dirty="0" smtClean="0"/>
              <a:t>Attention to detail and format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8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makes a good scientific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Evaluated through peer review</a:t>
            </a:r>
          </a:p>
          <a:p>
            <a:r>
              <a:rPr lang="en-US" dirty="0" smtClean="0"/>
              <a:t>Presents original findings</a:t>
            </a:r>
          </a:p>
          <a:p>
            <a:r>
              <a:rPr lang="en-US" dirty="0" smtClean="0"/>
              <a:t>Enough information so experiments can be repeated</a:t>
            </a:r>
          </a:p>
          <a:p>
            <a:r>
              <a:rPr lang="en-US" dirty="0" smtClean="0"/>
              <a:t>Concisely reports the results</a:t>
            </a:r>
          </a:p>
          <a:p>
            <a:r>
              <a:rPr lang="en-US" dirty="0" smtClean="0"/>
              <a:t>Critically evaluates the data and its significance</a:t>
            </a:r>
          </a:p>
          <a:p>
            <a:r>
              <a:rPr lang="en-US" dirty="0" smtClean="0"/>
              <a:t>Data is made available in the public domain (e.g. </a:t>
            </a:r>
            <a:r>
              <a:rPr lang="en-US" dirty="0" err="1" smtClean="0"/>
              <a:t>GenBank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038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Scientific organization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r>
              <a:rPr lang="en-US" dirty="0" smtClean="0"/>
              <a:t>Introduction: What question was addressed?</a:t>
            </a:r>
          </a:p>
          <a:p>
            <a:r>
              <a:rPr lang="en-US" dirty="0" smtClean="0"/>
              <a:t>Methods: How was the question studied?</a:t>
            </a:r>
          </a:p>
          <a:p>
            <a:r>
              <a:rPr lang="en-US" dirty="0" smtClean="0"/>
              <a:t>Results: What were your findings?</a:t>
            </a:r>
          </a:p>
          <a:p>
            <a:r>
              <a:rPr lang="en-US" dirty="0" smtClean="0"/>
              <a:t>Discussion: What do these findings mean?</a:t>
            </a:r>
          </a:p>
          <a:p>
            <a:r>
              <a:rPr lang="en-US" dirty="0" smtClean="0"/>
              <a:t>Abstract: Summarizes the main points above without going into detail</a:t>
            </a:r>
          </a:p>
          <a:p>
            <a:r>
              <a:rPr lang="en-US" dirty="0" smtClean="0"/>
              <a:t>Title: Goes last..</a:t>
            </a:r>
          </a:p>
        </p:txBody>
      </p:sp>
    </p:spTree>
    <p:extLst>
      <p:ext uri="{BB962C8B-B14F-4D97-AF65-F5344CB8AC3E}">
        <p14:creationId xmlns:p14="http://schemas.microsoft.com/office/powerpoint/2010/main" val="62109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Where to submit..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Suitable match for the journal</a:t>
            </a:r>
          </a:p>
          <a:p>
            <a:r>
              <a:rPr lang="en-US" dirty="0" smtClean="0"/>
              <a:t>Appeal to the readership</a:t>
            </a:r>
          </a:p>
          <a:p>
            <a:r>
              <a:rPr lang="en-US" dirty="0"/>
              <a:t>Q</a:t>
            </a:r>
            <a:r>
              <a:rPr lang="en-US" dirty="0" smtClean="0"/>
              <a:t>uality versus quantity</a:t>
            </a:r>
          </a:p>
          <a:p>
            <a:r>
              <a:rPr lang="en-US" dirty="0" smtClean="0"/>
              <a:t>Journal impact factors</a:t>
            </a:r>
          </a:p>
          <a:p>
            <a:r>
              <a:rPr lang="en-US" dirty="0" smtClean="0"/>
              <a:t>Number of citations</a:t>
            </a:r>
          </a:p>
          <a:p>
            <a:r>
              <a:rPr lang="en-US" dirty="0" smtClean="0"/>
              <a:t>Open access versus subscription only</a:t>
            </a:r>
          </a:p>
          <a:p>
            <a:r>
              <a:rPr lang="en-US" dirty="0" smtClean="0"/>
              <a:t>Speed of publication</a:t>
            </a:r>
          </a:p>
          <a:p>
            <a:r>
              <a:rPr lang="en-US" dirty="0" smtClean="0"/>
              <a:t>Likelihood of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8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27038"/>
            <a:ext cx="8229600" cy="868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Preparing the first draft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305800" cy="4800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Read good examples of other works</a:t>
            </a:r>
          </a:p>
          <a:p>
            <a:r>
              <a:rPr lang="en-US" dirty="0" smtClean="0"/>
              <a:t>Sketch out an outline</a:t>
            </a:r>
          </a:p>
          <a:p>
            <a:r>
              <a:rPr lang="en-US" dirty="0" smtClean="0"/>
              <a:t>Methods, Results, Introduction and Discussion</a:t>
            </a:r>
          </a:p>
          <a:p>
            <a:r>
              <a:rPr lang="en-US" dirty="0" smtClean="0"/>
              <a:t>Abstract is last!</a:t>
            </a:r>
          </a:p>
          <a:p>
            <a:r>
              <a:rPr lang="en-US" dirty="0" smtClean="0"/>
              <a:t>Avoid redundancy in data presentation</a:t>
            </a:r>
          </a:p>
          <a:p>
            <a:r>
              <a:rPr lang="en-US" dirty="0" smtClean="0"/>
              <a:t>Use effective graphics</a:t>
            </a:r>
          </a:p>
          <a:p>
            <a:r>
              <a:rPr lang="en-US" dirty="0" smtClean="0"/>
              <a:t>Avoid clutter</a:t>
            </a:r>
          </a:p>
          <a:p>
            <a:r>
              <a:rPr lang="en-US" dirty="0" smtClean="0"/>
              <a:t>Take a break but set deadlines..</a:t>
            </a:r>
          </a:p>
          <a:p>
            <a:r>
              <a:rPr lang="en-US" dirty="0" smtClean="0"/>
              <a:t>Revise until it feels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0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890</Words>
  <Application>Microsoft Office PowerPoint</Application>
  <PresentationFormat>On-screen Show (4:3)</PresentationFormat>
  <Paragraphs>153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Publishing your paper</vt:lpstr>
      <vt:lpstr>PowerPoint Presentation</vt:lpstr>
      <vt:lpstr>PowerPoint Presentation</vt:lpstr>
      <vt:lpstr>PowerPoint Presentation</vt:lpstr>
      <vt:lpstr>PowerPoint Presentation</vt:lpstr>
      <vt:lpstr>What makes a good scientific paper?</vt:lpstr>
      <vt:lpstr>PowerPoint Presentation</vt:lpstr>
      <vt:lpstr>Where to submit..</vt:lpstr>
      <vt:lpstr>PowerPoint Presentation</vt:lpstr>
      <vt:lpstr>Title</vt:lpstr>
      <vt:lpstr>Writing an abstract</vt:lpstr>
      <vt:lpstr>Writing the introduction</vt:lpstr>
      <vt:lpstr>Materials and methods</vt:lpstr>
      <vt:lpstr>Reporting the results</vt:lpstr>
      <vt:lpstr>Figures and tables</vt:lpstr>
      <vt:lpstr>Writing the discussion</vt:lpstr>
      <vt:lpstr>References</vt:lpstr>
      <vt:lpstr>PowerPoint Presentation</vt:lpstr>
      <vt:lpstr>PowerPoint Presentation</vt:lpstr>
      <vt:lpstr>PowerPoint Presentation</vt:lpstr>
      <vt:lpstr>Assignment # 1: Writing an abstract (300 word limit)</vt:lpstr>
      <vt:lpstr>PowerPoint Presentation</vt:lpstr>
      <vt:lpstr>PowerPoint Presentation</vt:lpstr>
    </vt:vector>
  </TitlesOfParts>
  <Company>University of New Orleans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paper</dc:title>
  <dc:creator>employee</dc:creator>
  <cp:lastModifiedBy>employee</cp:lastModifiedBy>
  <cp:revision>33</cp:revision>
  <dcterms:created xsi:type="dcterms:W3CDTF">2013-03-05T23:15:25Z</dcterms:created>
  <dcterms:modified xsi:type="dcterms:W3CDTF">2013-07-23T04:13:51Z</dcterms:modified>
</cp:coreProperties>
</file>