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9" r:id="rId3"/>
    <p:sldId id="276" r:id="rId4"/>
    <p:sldId id="300" r:id="rId5"/>
    <p:sldId id="282" r:id="rId6"/>
    <p:sldId id="283" r:id="rId7"/>
    <p:sldId id="286" r:id="rId8"/>
    <p:sldId id="258" r:id="rId9"/>
    <p:sldId id="290" r:id="rId10"/>
    <p:sldId id="291" r:id="rId11"/>
    <p:sldId id="260" r:id="rId12"/>
    <p:sldId id="280" r:id="rId13"/>
    <p:sldId id="267" r:id="rId14"/>
    <p:sldId id="292" r:id="rId15"/>
    <p:sldId id="268" r:id="rId16"/>
    <p:sldId id="269" r:id="rId17"/>
    <p:sldId id="271" r:id="rId18"/>
    <p:sldId id="301" r:id="rId19"/>
    <p:sldId id="270" r:id="rId20"/>
    <p:sldId id="264" r:id="rId21"/>
    <p:sldId id="273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8519-8F52-415D-BAD6-6065C8DF7DF9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74ED-9091-46CC-AAD1-3C8CECAE3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4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074ED-9091-46CC-AAD1-3C8CECAE3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9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7FFD-E476-4BFE-8A98-0D1A2E7A0178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AD86-E612-40B8-AD0B-620857EF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4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7FFD-E476-4BFE-8A98-0D1A2E7A0178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AD86-E612-40B8-AD0B-620857EF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5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7FFD-E476-4BFE-8A98-0D1A2E7A0178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AD86-E612-40B8-AD0B-620857EF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7FFD-E476-4BFE-8A98-0D1A2E7A0178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AD86-E612-40B8-AD0B-620857EF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7FFD-E476-4BFE-8A98-0D1A2E7A0178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AD86-E612-40B8-AD0B-620857EF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1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7FFD-E476-4BFE-8A98-0D1A2E7A0178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AD86-E612-40B8-AD0B-620857EF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5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7FFD-E476-4BFE-8A98-0D1A2E7A0178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AD86-E612-40B8-AD0B-620857EF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0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7FFD-E476-4BFE-8A98-0D1A2E7A0178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AD86-E612-40B8-AD0B-620857EF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3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7FFD-E476-4BFE-8A98-0D1A2E7A0178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AD86-E612-40B8-AD0B-620857EF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7FFD-E476-4BFE-8A98-0D1A2E7A0178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AD86-E612-40B8-AD0B-620857EF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9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7FFD-E476-4BFE-8A98-0D1A2E7A0178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AD86-E612-40B8-AD0B-620857EF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2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67FFD-E476-4BFE-8A98-0D1A2E7A0178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6AD86-E612-40B8-AD0B-620857EF4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Grant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Session II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5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Overall goal, hypotheses and specific aims of the study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28800"/>
            <a:ext cx="8001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State OVERALL objective</a:t>
            </a:r>
          </a:p>
          <a:p>
            <a:r>
              <a:rPr lang="en-US" dirty="0" smtClean="0"/>
              <a:t>State main hypotheses and predictions</a:t>
            </a:r>
          </a:p>
          <a:p>
            <a:r>
              <a:rPr lang="en-US" dirty="0" smtClean="0"/>
              <a:t>Outline specific aims of this study:</a:t>
            </a:r>
          </a:p>
          <a:p>
            <a:pPr lvl="1"/>
            <a:r>
              <a:rPr lang="en-US" dirty="0" smtClean="0"/>
              <a:t>Specific aim #1: </a:t>
            </a:r>
          </a:p>
          <a:p>
            <a:pPr lvl="1"/>
            <a:r>
              <a:rPr lang="en-US" dirty="0" smtClean="0"/>
              <a:t>Specific aim #2: </a:t>
            </a:r>
          </a:p>
          <a:p>
            <a:pPr lvl="1"/>
            <a:r>
              <a:rPr lang="en-US" dirty="0" smtClean="0"/>
              <a:t>Specific aim #3:</a:t>
            </a:r>
          </a:p>
          <a:p>
            <a:r>
              <a:rPr lang="en-US" dirty="0" smtClean="0"/>
              <a:t>For each specific aim outline the methods that will be used and any 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203522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conceptual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concept map to help integrate different aspects of the study</a:t>
            </a:r>
            <a:endParaRPr lang="en-US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BetaOmega:Users:iluvsa:Desktop:GrantsinProgress:PIRE-Africa:Workflo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3505200"/>
            <a:ext cx="6845300" cy="224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23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illustrate the time-line of the project..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781800" cy="42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7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methods: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ORDER of methods mirrors specific aims..</a:t>
            </a:r>
          </a:p>
          <a:p>
            <a:r>
              <a:rPr lang="en-US" dirty="0" smtClean="0"/>
              <a:t>Avoid needless repetition</a:t>
            </a:r>
          </a:p>
          <a:p>
            <a:r>
              <a:rPr lang="en-US" dirty="0" smtClean="0"/>
              <a:t>Avoid </a:t>
            </a:r>
            <a:r>
              <a:rPr lang="en-US" dirty="0" smtClean="0"/>
              <a:t>long</a:t>
            </a:r>
            <a:r>
              <a:rPr lang="en-US" dirty="0" smtClean="0"/>
              <a:t> </a:t>
            </a:r>
            <a:r>
              <a:rPr lang="en-US" dirty="0" smtClean="0"/>
              <a:t>lists</a:t>
            </a:r>
          </a:p>
          <a:p>
            <a:r>
              <a:rPr lang="en-US" dirty="0" smtClean="0"/>
              <a:t>Describe species, system and sampling protocol..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Specific aim #1</a:t>
            </a:r>
          </a:p>
          <a:p>
            <a:pPr lvl="1"/>
            <a:r>
              <a:rPr lang="en-US" dirty="0" smtClean="0"/>
              <a:t>Hypothesis to be tested</a:t>
            </a:r>
          </a:p>
          <a:p>
            <a:pPr lvl="1"/>
            <a:r>
              <a:rPr lang="en-US" dirty="0" smtClean="0"/>
              <a:t>Experimental protocol #1</a:t>
            </a:r>
          </a:p>
          <a:p>
            <a:pPr lvl="1"/>
            <a:r>
              <a:rPr lang="en-US" dirty="0" smtClean="0"/>
              <a:t>Data analysis #1 </a:t>
            </a:r>
            <a:r>
              <a:rPr lang="en-US" dirty="0" smtClean="0"/>
              <a:t>(or combine in </a:t>
            </a:r>
            <a:r>
              <a:rPr lang="en-US" dirty="0" smtClean="0"/>
              <a:t>a common section)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9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strategies and 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Methods vary according to species 	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a) complete counts e.g. large mammals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b) r</a:t>
            </a:r>
            <a:r>
              <a:rPr lang="en-US" dirty="0" smtClean="0"/>
              <a:t>andom sampling (stratified or not?)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quadrats or plots e.g</a:t>
            </a:r>
            <a:r>
              <a:rPr lang="en-US" dirty="0"/>
              <a:t>. plants</a:t>
            </a:r>
          </a:p>
          <a:p>
            <a:r>
              <a:rPr lang="en-US" dirty="0" smtClean="0"/>
              <a:t>line </a:t>
            </a:r>
            <a:r>
              <a:rPr lang="en-US" dirty="0"/>
              <a:t>transect e.g. dung, nests</a:t>
            </a:r>
          </a:p>
          <a:p>
            <a:r>
              <a:rPr lang="en-US" dirty="0" smtClean="0"/>
              <a:t>point </a:t>
            </a:r>
            <a:r>
              <a:rPr lang="en-US" dirty="0"/>
              <a:t>counts e.g. </a:t>
            </a:r>
            <a:r>
              <a:rPr lang="en-US" dirty="0" smtClean="0"/>
              <a:t>birds</a:t>
            </a:r>
            <a:endParaRPr lang="en-US" dirty="0"/>
          </a:p>
          <a:p>
            <a:r>
              <a:rPr lang="en-US" dirty="0" smtClean="0"/>
              <a:t>mark-release-recapture </a:t>
            </a:r>
            <a:r>
              <a:rPr lang="en-US" dirty="0"/>
              <a:t>e.g. small </a:t>
            </a:r>
            <a:r>
              <a:rPr lang="en-US" dirty="0" smtClean="0"/>
              <a:t>mammals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5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for the unexpected..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962400"/>
          </a:xfrm>
        </p:spPr>
        <p:txBody>
          <a:bodyPr>
            <a:normAutofit/>
          </a:bodyPr>
          <a:lstStyle/>
          <a:p>
            <a:r>
              <a:rPr lang="en-US" sz="3600" dirty="0"/>
              <a:t>Describe alternative outcomes, illustrate graphically, use diagrams or simulations</a:t>
            </a:r>
          </a:p>
          <a:p>
            <a:r>
              <a:rPr lang="en-US" sz="3600" dirty="0" smtClean="0"/>
              <a:t>Illustrate how research findings will be interpreted under different outcomes</a:t>
            </a:r>
          </a:p>
          <a:p>
            <a:r>
              <a:rPr lang="en-US" sz="3600" dirty="0" smtClean="0"/>
              <a:t>Acknowledge </a:t>
            </a:r>
            <a:r>
              <a:rPr lang="en-US" sz="3600" dirty="0" smtClean="0"/>
              <a:t>limitations and expected outcomes under different scenarios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349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dictionsThi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0925"/>
            <a:ext cx="696083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71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a realistic time-line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54289"/>
              </p:ext>
            </p:extLst>
          </p:nvPr>
        </p:nvGraphicFramePr>
        <p:xfrm>
          <a:off x="457199" y="2159284"/>
          <a:ext cx="8305800" cy="4012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1524000"/>
                <a:gridCol w="1524000"/>
                <a:gridCol w="1524000"/>
                <a:gridCol w="1524000"/>
              </a:tblGrid>
              <a:tr h="1171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Activity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1-3 months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4-6 months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7-9 months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10-12 months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Sampling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Sequencing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 analysis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Final report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Outreach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79625" y="3187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4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441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Emphasize special facilities and equipment</a:t>
            </a:r>
          </a:p>
          <a:p>
            <a:r>
              <a:rPr lang="en-US" sz="3600" dirty="0" smtClean="0"/>
              <a:t>Highlight your success in prior work</a:t>
            </a:r>
          </a:p>
          <a:p>
            <a:r>
              <a:rPr lang="en-US" sz="3600" dirty="0" smtClean="0"/>
              <a:t>Show that you can leverage existing infrastructure</a:t>
            </a:r>
          </a:p>
          <a:p>
            <a:r>
              <a:rPr lang="en-US" sz="3600" dirty="0" smtClean="0"/>
              <a:t>Emphasize the role of collaborating personnel and institutions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131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Budget and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Direct costs versus indirect costs (overhead)</a:t>
            </a:r>
          </a:p>
          <a:p>
            <a:r>
              <a:rPr lang="en-US" dirty="0" smtClean="0"/>
              <a:t>Budget items:</a:t>
            </a:r>
          </a:p>
          <a:p>
            <a:pPr marL="457200" lvl="1" indent="0">
              <a:buNone/>
            </a:pPr>
            <a:r>
              <a:rPr lang="en-US" dirty="0" smtClean="0"/>
              <a:t>-    Salaries and benefits</a:t>
            </a:r>
          </a:p>
          <a:p>
            <a:pPr lvl="2"/>
            <a:r>
              <a:rPr lang="en-US" dirty="0" smtClean="0"/>
              <a:t>PI minimal</a:t>
            </a:r>
          </a:p>
          <a:p>
            <a:pPr lvl="2"/>
            <a:r>
              <a:rPr lang="en-US" dirty="0" smtClean="0"/>
              <a:t>Mostly for postdocs, GAs and undergraduate students</a:t>
            </a:r>
          </a:p>
          <a:p>
            <a:pPr marL="971550" lvl="1" indent="-457200">
              <a:buFontTx/>
              <a:buChar char="-"/>
            </a:pPr>
            <a:r>
              <a:rPr lang="en-US" dirty="0" smtClean="0"/>
              <a:t>Equipment (essential for project)</a:t>
            </a:r>
          </a:p>
          <a:p>
            <a:pPr marL="971550" lvl="1" indent="-457200">
              <a:buFontTx/>
              <a:buChar char="-"/>
            </a:pPr>
            <a:r>
              <a:rPr lang="en-US" dirty="0" smtClean="0"/>
              <a:t>Supplies (VERY important)</a:t>
            </a:r>
          </a:p>
          <a:p>
            <a:pPr marL="971550" lvl="1" indent="-457200">
              <a:buFontTx/>
              <a:buChar char="-"/>
            </a:pPr>
            <a:r>
              <a:rPr lang="en-US" dirty="0" smtClean="0"/>
              <a:t>Travel and participant support</a:t>
            </a:r>
          </a:p>
          <a:p>
            <a:pPr marL="971550" lvl="1" indent="-457200">
              <a:buFontTx/>
              <a:buChar char="-"/>
            </a:pPr>
            <a:r>
              <a:rPr lang="en-US" dirty="0" smtClean="0"/>
              <a:t>Miscellaneous</a:t>
            </a:r>
          </a:p>
          <a:p>
            <a:pPr marL="971550" lvl="1" indent="-457200">
              <a:buFontTx/>
              <a:buChar char="-"/>
            </a:pPr>
            <a:r>
              <a:rPr lang="en-US" dirty="0" smtClean="0"/>
              <a:t>Sub-contracts</a:t>
            </a:r>
          </a:p>
          <a:p>
            <a:pPr marL="971550" lvl="1" indent="-457200">
              <a:buFontTx/>
              <a:buChar char="-"/>
            </a:pPr>
            <a:r>
              <a:rPr lang="en-US" dirty="0" smtClean="0"/>
              <a:t>Cost sharing</a:t>
            </a:r>
          </a:p>
        </p:txBody>
      </p:sp>
    </p:spTree>
    <p:extLst>
      <p:ext uri="{BB962C8B-B14F-4D97-AF65-F5344CB8AC3E}">
        <p14:creationId xmlns:p14="http://schemas.microsoft.com/office/powerpoint/2010/main" val="322772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67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Overall structure .. revisited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430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Title </a:t>
            </a:r>
          </a:p>
          <a:p>
            <a:r>
              <a:rPr lang="en-US" dirty="0" smtClean="0"/>
              <a:t>Project summary (one page)</a:t>
            </a:r>
          </a:p>
          <a:p>
            <a:r>
              <a:rPr lang="en-US" dirty="0" smtClean="0"/>
              <a:t>Project description (5 - 15 pages)</a:t>
            </a:r>
          </a:p>
          <a:p>
            <a:r>
              <a:rPr lang="en-US" dirty="0" smtClean="0"/>
              <a:t>References (may be limited)</a:t>
            </a:r>
          </a:p>
          <a:p>
            <a:r>
              <a:rPr lang="en-US" dirty="0" smtClean="0"/>
              <a:t>Description of personnel (CVs)</a:t>
            </a:r>
          </a:p>
          <a:p>
            <a:r>
              <a:rPr lang="en-US" dirty="0" smtClean="0"/>
              <a:t>Research infrastructure</a:t>
            </a:r>
          </a:p>
          <a:p>
            <a:r>
              <a:rPr lang="en-US" dirty="0" smtClean="0"/>
              <a:t>Budget and justification</a:t>
            </a:r>
          </a:p>
          <a:p>
            <a:r>
              <a:rPr lang="en-US" dirty="0" smtClean="0"/>
              <a:t>Time-line</a:t>
            </a:r>
          </a:p>
          <a:p>
            <a:r>
              <a:rPr lang="en-US" dirty="0" smtClean="0"/>
              <a:t>Suggested reviewers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2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house program managers</a:t>
            </a:r>
          </a:p>
          <a:p>
            <a:r>
              <a:rPr lang="en-US" dirty="0" smtClean="0"/>
              <a:t>External panelists</a:t>
            </a:r>
          </a:p>
          <a:p>
            <a:r>
              <a:rPr lang="en-US" dirty="0" smtClean="0"/>
              <a:t>Ad hoc reviewers</a:t>
            </a:r>
          </a:p>
          <a:p>
            <a:r>
              <a:rPr lang="en-US" dirty="0" smtClean="0"/>
              <a:t>Conflicts of interest</a:t>
            </a:r>
          </a:p>
          <a:p>
            <a:r>
              <a:rPr lang="en-US" dirty="0" smtClean="0"/>
              <a:t>Panel summary and reviewer comments</a:t>
            </a:r>
          </a:p>
          <a:p>
            <a:r>
              <a:rPr lang="en-US" dirty="0" smtClean="0"/>
              <a:t>Decision do/do not fund</a:t>
            </a:r>
          </a:p>
          <a:p>
            <a:r>
              <a:rPr lang="en-US" dirty="0" smtClean="0"/>
              <a:t>Don’t despair and call a program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68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Rethink, revise and resubmit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Expect your proposal to fail!</a:t>
            </a:r>
          </a:p>
          <a:p>
            <a:r>
              <a:rPr lang="en-US" dirty="0" smtClean="0"/>
              <a:t>Consider other funding agencies and request feedback</a:t>
            </a:r>
          </a:p>
          <a:p>
            <a:r>
              <a:rPr lang="en-US" dirty="0" smtClean="0"/>
              <a:t>Classify comments – must consider, may consider and ignore</a:t>
            </a:r>
          </a:p>
          <a:p>
            <a:r>
              <a:rPr lang="en-US" dirty="0" smtClean="0"/>
              <a:t>Write a resubmission response (if allowed)</a:t>
            </a:r>
          </a:p>
          <a:p>
            <a:pPr lvl="1"/>
            <a:r>
              <a:rPr lang="en-US" dirty="0" smtClean="0"/>
              <a:t>Summarize main comments</a:t>
            </a:r>
          </a:p>
          <a:p>
            <a:pPr lvl="1"/>
            <a:r>
              <a:rPr lang="en-US" dirty="0" smtClean="0"/>
              <a:t>Indicate how they have been addressed</a:t>
            </a:r>
          </a:p>
          <a:p>
            <a:pPr lvl="1"/>
            <a:r>
              <a:rPr lang="en-US" dirty="0" smtClean="0"/>
              <a:t>Do not dwell on minutiae</a:t>
            </a:r>
          </a:p>
          <a:p>
            <a:pPr lvl="1"/>
            <a:r>
              <a:rPr lang="en-US" dirty="0" smtClean="0"/>
              <a:t>Explain why some comments not addressed</a:t>
            </a:r>
          </a:p>
          <a:p>
            <a:pPr lvl="1"/>
            <a:r>
              <a:rPr lang="en-US" dirty="0" smtClean="0"/>
              <a:t>Emphasize the strengths identified by reviewers</a:t>
            </a:r>
          </a:p>
        </p:txBody>
      </p:sp>
    </p:spTree>
    <p:extLst>
      <p:ext uri="{BB962C8B-B14F-4D97-AF65-F5344CB8AC3E}">
        <p14:creationId xmlns:p14="http://schemas.microsoft.com/office/powerpoint/2010/main" val="39739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Read </a:t>
            </a:r>
            <a:r>
              <a:rPr lang="en-US" smtClean="0"/>
              <a:t>the </a:t>
            </a:r>
            <a:r>
              <a:rPr lang="en-US" smtClean="0"/>
              <a:t>guidelines</a:t>
            </a:r>
            <a:r>
              <a:rPr lang="en-US" smtClean="0"/>
              <a:t> </a:t>
            </a:r>
            <a:r>
              <a:rPr lang="en-US" dirty="0" smtClean="0"/>
              <a:t>and make a checklist of key points to address</a:t>
            </a:r>
          </a:p>
          <a:p>
            <a:r>
              <a:rPr lang="en-US" dirty="0" smtClean="0"/>
              <a:t>Show how your project will contribute to the funder’s mission</a:t>
            </a:r>
          </a:p>
          <a:p>
            <a:r>
              <a:rPr lang="en-US" dirty="0" smtClean="0"/>
              <a:t>Position your important points strategically</a:t>
            </a:r>
          </a:p>
          <a:p>
            <a:r>
              <a:rPr lang="en-US" dirty="0" smtClean="0"/>
              <a:t>Never stop selling</a:t>
            </a:r>
          </a:p>
          <a:p>
            <a:r>
              <a:rPr lang="en-US" dirty="0" smtClean="0"/>
              <a:t>Don’t propose too much and be realistic</a:t>
            </a:r>
          </a:p>
          <a:p>
            <a:r>
              <a:rPr lang="en-US" dirty="0" smtClean="0"/>
              <a:t>Make it easy for your reviewers</a:t>
            </a:r>
          </a:p>
          <a:p>
            <a:r>
              <a:rPr lang="en-US" dirty="0" smtClean="0"/>
              <a:t>Allow time to write and revise</a:t>
            </a:r>
          </a:p>
          <a:p>
            <a:r>
              <a:rPr lang="en-US" dirty="0" smtClean="0"/>
              <a:t>Never give up!!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0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03238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in a title?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Succinct and ambiguous</a:t>
            </a:r>
          </a:p>
          <a:p>
            <a:r>
              <a:rPr lang="en-US" dirty="0" smtClean="0"/>
              <a:t>Attractive </a:t>
            </a:r>
            <a:r>
              <a:rPr lang="en-US" dirty="0" smtClean="0"/>
              <a:t>title..</a:t>
            </a:r>
          </a:p>
          <a:p>
            <a:r>
              <a:rPr lang="en-US" dirty="0" smtClean="0"/>
              <a:t>Too descriptive (too narrow)</a:t>
            </a:r>
          </a:p>
          <a:p>
            <a:r>
              <a:rPr lang="en-US" dirty="0" smtClean="0"/>
              <a:t>Too broad (unachievable and unfocused)</a:t>
            </a:r>
          </a:p>
          <a:p>
            <a:r>
              <a:rPr lang="en-US" dirty="0" smtClean="0"/>
              <a:t>Avoid jargon, buzzwords or words that are too informal</a:t>
            </a:r>
          </a:p>
          <a:p>
            <a:r>
              <a:rPr lang="en-US" dirty="0" smtClean="0"/>
              <a:t>Avoid over-statement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you provide any examples?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 summary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t="17763" r="22324" b="11842"/>
          <a:stretch/>
        </p:blipFill>
        <p:spPr bwMode="auto">
          <a:xfrm>
            <a:off x="1295400" y="1728535"/>
            <a:ext cx="6396790" cy="47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60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03238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Writing the project summary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752600"/>
            <a:ext cx="8229600" cy="4495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Must encapsulate all the critical elements of the proposal</a:t>
            </a:r>
          </a:p>
          <a:p>
            <a:r>
              <a:rPr lang="en-US" sz="4000" dirty="0" smtClean="0"/>
              <a:t>What problem will you study and why is it important?</a:t>
            </a:r>
          </a:p>
          <a:p>
            <a:r>
              <a:rPr lang="en-US" sz="4000" dirty="0" smtClean="0"/>
              <a:t>What methods will you use and why did you choose them?</a:t>
            </a:r>
          </a:p>
          <a:p>
            <a:r>
              <a:rPr lang="en-US" sz="4000" dirty="0" smtClean="0"/>
              <a:t>What results do you expect and how will you analyze them?</a:t>
            </a:r>
          </a:p>
          <a:p>
            <a:r>
              <a:rPr lang="en-US" sz="4000" dirty="0" smtClean="0"/>
              <a:t>How will your study benefit science, the agency that funded it and society as a whole?</a:t>
            </a:r>
          </a:p>
        </p:txBody>
      </p:sp>
    </p:spTree>
    <p:extLst>
      <p:ext uri="{BB962C8B-B14F-4D97-AF65-F5344CB8AC3E}">
        <p14:creationId xmlns:p14="http://schemas.microsoft.com/office/powerpoint/2010/main" val="268028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4927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irst paragraph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74837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Describe the broader context of your proposal</a:t>
            </a:r>
          </a:p>
          <a:p>
            <a:r>
              <a:rPr lang="en-US" sz="4000" dirty="0" smtClean="0"/>
              <a:t>Outline your specific questions, hypotheses or specific aims</a:t>
            </a:r>
          </a:p>
          <a:p>
            <a:r>
              <a:rPr lang="en-US" sz="4000" dirty="0" smtClean="0"/>
              <a:t>Identify gaps in our understanding</a:t>
            </a:r>
          </a:p>
          <a:p>
            <a:r>
              <a:rPr lang="en-US" sz="4000" dirty="0" smtClean="0"/>
              <a:t>Summarize techniques and methods that you will adopt</a:t>
            </a:r>
          </a:p>
          <a:p>
            <a:r>
              <a:rPr lang="en-US" sz="4000" dirty="0" smtClean="0"/>
              <a:t>Outline what you plan to do</a:t>
            </a:r>
          </a:p>
        </p:txBody>
      </p:sp>
    </p:spTree>
    <p:extLst>
      <p:ext uri="{BB962C8B-B14F-4D97-AF65-F5344CB8AC3E}">
        <p14:creationId xmlns:p14="http://schemas.microsoft.com/office/powerpoint/2010/main" val="407007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Second paragraph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81200"/>
            <a:ext cx="7620000" cy="3657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Emphasize the overall intellectual merit of the work</a:t>
            </a:r>
          </a:p>
          <a:p>
            <a:r>
              <a:rPr lang="en-US" sz="3600" dirty="0" smtClean="0"/>
              <a:t>How proposal will advance immediate area of study</a:t>
            </a:r>
          </a:p>
          <a:p>
            <a:r>
              <a:rPr lang="en-US" sz="3600" dirty="0" smtClean="0"/>
              <a:t>Broader implications of study to other areas of science</a:t>
            </a:r>
          </a:p>
          <a:p>
            <a:r>
              <a:rPr lang="en-US" sz="3600" dirty="0" smtClean="0"/>
              <a:t>Benefits to society</a:t>
            </a:r>
          </a:p>
        </p:txBody>
      </p:sp>
    </p:spTree>
    <p:extLst>
      <p:ext uri="{BB962C8B-B14F-4D97-AF65-F5344CB8AC3E}">
        <p14:creationId xmlns:p14="http://schemas.microsoft.com/office/powerpoint/2010/main" val="133492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r>
              <a:rPr lang="en-US" sz="3600" dirty="0" smtClean="0"/>
              <a:t>Introduction and justification</a:t>
            </a:r>
            <a:endParaRPr lang="en-US" sz="3600" dirty="0"/>
          </a:p>
          <a:p>
            <a:r>
              <a:rPr lang="en-US" sz="3600" dirty="0" smtClean="0"/>
              <a:t>Overall goal </a:t>
            </a:r>
            <a:r>
              <a:rPr lang="en-US" sz="3600" dirty="0"/>
              <a:t>and </a:t>
            </a:r>
            <a:r>
              <a:rPr lang="en-US" sz="3600" dirty="0" smtClean="0"/>
              <a:t>hypotheses</a:t>
            </a:r>
            <a:endParaRPr lang="en-US" sz="3600" dirty="0"/>
          </a:p>
          <a:p>
            <a:r>
              <a:rPr lang="en-US" sz="3600" dirty="0" smtClean="0"/>
              <a:t>Specific aims</a:t>
            </a:r>
            <a:endParaRPr lang="en-US" sz="3600" dirty="0"/>
          </a:p>
          <a:p>
            <a:r>
              <a:rPr lang="en-US" sz="3600" dirty="0"/>
              <a:t>Proposed </a:t>
            </a:r>
            <a:r>
              <a:rPr lang="en-US" sz="3600" dirty="0" smtClean="0"/>
              <a:t>methods</a:t>
            </a:r>
            <a:endParaRPr lang="en-US" sz="3600" dirty="0"/>
          </a:p>
          <a:p>
            <a:r>
              <a:rPr lang="en-US" sz="3600" dirty="0"/>
              <a:t>Preliminary data</a:t>
            </a:r>
          </a:p>
          <a:p>
            <a:r>
              <a:rPr lang="en-US" sz="3600" dirty="0"/>
              <a:t>Expected results and their significance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4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79438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 and justification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676400"/>
            <a:ext cx="57150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Organize clearly and concisely</a:t>
            </a:r>
          </a:p>
          <a:p>
            <a:r>
              <a:rPr lang="en-US" dirty="0" smtClean="0"/>
              <a:t>Highlight novelty and importance</a:t>
            </a:r>
          </a:p>
          <a:p>
            <a:r>
              <a:rPr lang="en-US" dirty="0" smtClean="0"/>
              <a:t>Guide </a:t>
            </a:r>
            <a:r>
              <a:rPr lang="en-US" dirty="0" smtClean="0"/>
              <a:t>reader (specific aims)</a:t>
            </a:r>
          </a:p>
          <a:p>
            <a:r>
              <a:rPr lang="en-US" dirty="0" smtClean="0"/>
              <a:t>Explain value of your work</a:t>
            </a:r>
          </a:p>
          <a:p>
            <a:r>
              <a:rPr lang="en-US" dirty="0" smtClean="0"/>
              <a:t>Unify with other fields</a:t>
            </a:r>
          </a:p>
          <a:p>
            <a:r>
              <a:rPr lang="en-US" dirty="0" smtClean="0"/>
              <a:t>But be reasonable..</a:t>
            </a:r>
          </a:p>
          <a:p>
            <a:r>
              <a:rPr lang="en-US" dirty="0" smtClean="0"/>
              <a:t>Emphasize significance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03276"/>
            <a:ext cx="275408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6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697</Words>
  <Application>Microsoft Office PowerPoint</Application>
  <PresentationFormat>On-screen Show (4:3)</PresentationFormat>
  <Paragraphs>164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Grant writing</vt:lpstr>
      <vt:lpstr>Overall structure .. revisited</vt:lpstr>
      <vt:lpstr>PowerPoint Presentation</vt:lpstr>
      <vt:lpstr>The project summary</vt:lpstr>
      <vt:lpstr>PowerPoint Presentation</vt:lpstr>
      <vt:lpstr>PowerPoint Presentation</vt:lpstr>
      <vt:lpstr>PowerPoint Presentation</vt:lpstr>
      <vt:lpstr>Project description</vt:lpstr>
      <vt:lpstr>PowerPoint Presentation</vt:lpstr>
      <vt:lpstr>PowerPoint Presentation</vt:lpstr>
      <vt:lpstr>Using conceptual models</vt:lpstr>
      <vt:lpstr>And illustrate the time-line of the project..</vt:lpstr>
      <vt:lpstr>Research methods: organization</vt:lpstr>
      <vt:lpstr>Sampling strategies and experimental design</vt:lpstr>
      <vt:lpstr>Planning for the unexpected..</vt:lpstr>
      <vt:lpstr>PowerPoint Presentation</vt:lpstr>
      <vt:lpstr>Construct a realistic time-line</vt:lpstr>
      <vt:lpstr>Facilities and resources</vt:lpstr>
      <vt:lpstr>Budget and justification</vt:lpstr>
      <vt:lpstr>Review process</vt:lpstr>
      <vt:lpstr>Rethink, revise and resubmit</vt:lpstr>
      <vt:lpstr>In summary</vt:lpstr>
    </vt:vector>
  </TitlesOfParts>
  <Company>University of New Orleans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Nicky Anthony</dc:creator>
  <cp:lastModifiedBy>employee</cp:lastModifiedBy>
  <cp:revision>37</cp:revision>
  <dcterms:created xsi:type="dcterms:W3CDTF">2013-02-26T21:52:24Z</dcterms:created>
  <dcterms:modified xsi:type="dcterms:W3CDTF">2013-07-24T07:00:21Z</dcterms:modified>
</cp:coreProperties>
</file>