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65" r:id="rId13"/>
    <p:sldId id="279" r:id="rId14"/>
    <p:sldId id="267" r:id="rId15"/>
    <p:sldId id="275" r:id="rId16"/>
    <p:sldId id="276" r:id="rId17"/>
    <p:sldId id="281" r:id="rId18"/>
    <p:sldId id="268" r:id="rId19"/>
    <p:sldId id="269" r:id="rId20"/>
    <p:sldId id="266" r:id="rId21"/>
    <p:sldId id="277" r:id="rId22"/>
    <p:sldId id="270" r:id="rId23"/>
    <p:sldId id="271" r:id="rId24"/>
    <p:sldId id="278" r:id="rId25"/>
    <p:sldId id="272" r:id="rId26"/>
    <p:sldId id="273" r:id="rId27"/>
    <p:sldId id="274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6" autoAdjust="0"/>
  </p:normalViewPr>
  <p:slideViewPr>
    <p:cSldViewPr snapToGrid="0" snapToObjects="1">
      <p:cViewPr varScale="1">
        <p:scale>
          <a:sx n="62" d="100"/>
          <a:sy n="62" d="100"/>
        </p:scale>
        <p:origin x="-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556C-64EC-BF49-9D05-139F922BD72E}" type="datetimeFigureOut">
              <a:rPr lang="en-US" smtClean="0"/>
              <a:t>7/24/13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13819-F7A7-AC45-82BC-3CF3F9C8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3819-F7A7-AC45-82BC-3CF3F9C8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8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</a:t>
            </a:r>
            <a:r>
              <a:rPr lang="en-US" dirty="0" err="1" smtClean="0"/>
              <a:t>membres</a:t>
            </a:r>
            <a:r>
              <a:rPr lang="en-US" dirty="0" smtClean="0"/>
              <a:t> de </a:t>
            </a:r>
            <a:r>
              <a:rPr lang="en-US" dirty="0" err="1" smtClean="0"/>
              <a:t>l'administration</a:t>
            </a:r>
            <a:r>
              <a:rPr lang="en-US" dirty="0" smtClean="0"/>
              <a:t>, des collections, de la conservation, de la </a:t>
            </a:r>
            <a:r>
              <a:rPr lang="en-US" dirty="0" err="1" smtClean="0"/>
              <a:t>gouvernance</a:t>
            </a:r>
            <a:r>
              <a:rPr lang="en-US" dirty="0" smtClean="0"/>
              <a:t>, et de la </a:t>
            </a:r>
            <a:r>
              <a:rPr lang="en-US" dirty="0" err="1" smtClean="0"/>
              <a:t>recherche</a:t>
            </a:r>
            <a:r>
              <a:rPr lang="en-US" dirty="0" smtClean="0"/>
              <a:t>.)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3819-F7A7-AC45-82BC-3CF3F9C81E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0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m-us.org" TargetMode="External"/><Relationship Id="rId4" Type="http://schemas.openxmlformats.org/officeDocument/2006/relationships/hyperlink" Target="http://www.mcz.harvard.edu/collectionsoperations/coll_mgt_policy.html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com.museu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89" y="186871"/>
            <a:ext cx="8436134" cy="1373434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Construire</a:t>
            </a:r>
            <a:r>
              <a:rPr lang="en-US" sz="3400" dirty="0" smtClean="0"/>
              <a:t> </a:t>
            </a:r>
            <a:r>
              <a:rPr lang="en-US" sz="3400" dirty="0" err="1" smtClean="0"/>
              <a:t>une</a:t>
            </a:r>
            <a:r>
              <a:rPr lang="en-US" sz="3400" dirty="0" smtClean="0"/>
              <a:t> collection </a:t>
            </a:r>
            <a:r>
              <a:rPr lang="en-US" sz="3400" dirty="0" err="1"/>
              <a:t>d</a:t>
            </a:r>
            <a:r>
              <a:rPr lang="en-US" sz="3400" dirty="0" err="1" smtClean="0"/>
              <a:t>'histoire</a:t>
            </a:r>
            <a:r>
              <a:rPr lang="en-US" sz="3400" dirty="0" smtClean="0"/>
              <a:t> </a:t>
            </a:r>
            <a:r>
              <a:rPr lang="en-US" sz="3400" dirty="0" err="1"/>
              <a:t>naturelle</a:t>
            </a:r>
            <a:r>
              <a:rPr lang="en-US" sz="3400" dirty="0"/>
              <a:t>: </a:t>
            </a:r>
            <a:r>
              <a:rPr lang="en-US" sz="3400" dirty="0" err="1" smtClean="0"/>
              <a:t>conseils</a:t>
            </a:r>
            <a:r>
              <a:rPr lang="en-US" sz="3400" dirty="0"/>
              <a:t> </a:t>
            </a:r>
            <a:r>
              <a:rPr lang="en-US" sz="3400" dirty="0" smtClean="0"/>
              <a:t>pour </a:t>
            </a:r>
            <a:r>
              <a:rPr lang="en-US" sz="3400" dirty="0" err="1" smtClean="0"/>
              <a:t>gérer</a:t>
            </a:r>
            <a:r>
              <a:rPr lang="en-US" sz="3400" dirty="0" smtClean="0"/>
              <a:t> </a:t>
            </a:r>
            <a:r>
              <a:rPr lang="en-US" sz="3400" dirty="0"/>
              <a:t>l</a:t>
            </a:r>
            <a:r>
              <a:rPr lang="en-US" sz="3400" dirty="0" smtClean="0"/>
              <a:t>es </a:t>
            </a:r>
            <a:r>
              <a:rPr lang="en-US" sz="3400" dirty="0"/>
              <a:t>collections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25" y="5572129"/>
            <a:ext cx="8810062" cy="1188163"/>
          </a:xfrm>
        </p:spPr>
        <p:txBody>
          <a:bodyPr>
            <a:noAutofit/>
          </a:bodyPr>
          <a:lstStyle/>
          <a:p>
            <a:r>
              <a:rPr lang="en-US" sz="2900" dirty="0" smtClean="0"/>
              <a:t>Breda Zimkus</a:t>
            </a:r>
          </a:p>
          <a:p>
            <a:r>
              <a:rPr lang="en-US" sz="2900" dirty="0" smtClean="0"/>
              <a:t>Museum of Comparative Zoology, Harvard University</a:t>
            </a:r>
            <a:endParaRPr lang="en-US" sz="2900" dirty="0"/>
          </a:p>
        </p:txBody>
      </p:sp>
      <p:pic>
        <p:nvPicPr>
          <p:cNvPr id="6" name="Picture 5" descr="IMG_227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8"/>
          <a:stretch/>
        </p:blipFill>
        <p:spPr>
          <a:xfrm>
            <a:off x="2785895" y="1534085"/>
            <a:ext cx="3802694" cy="40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6" y="1110413"/>
            <a:ext cx="8517209" cy="2755090"/>
          </a:xfrm>
        </p:spPr>
        <p:txBody>
          <a:bodyPr>
            <a:normAutofit/>
          </a:bodyPr>
          <a:lstStyle/>
          <a:p>
            <a:pPr lvl="0"/>
            <a:r>
              <a:rPr lang="en-US" sz="3000" dirty="0" err="1"/>
              <a:t>Établir</a:t>
            </a:r>
            <a:r>
              <a:rPr lang="en-US" sz="3000" dirty="0"/>
              <a:t> la </a:t>
            </a:r>
            <a:r>
              <a:rPr lang="en-US" sz="3000" dirty="0" err="1"/>
              <a:t>responsabilité</a:t>
            </a:r>
            <a:r>
              <a:rPr lang="en-US" sz="3000" dirty="0"/>
              <a:t> de </a:t>
            </a:r>
            <a:r>
              <a:rPr lang="en-US" sz="3000" dirty="0" err="1"/>
              <a:t>l'approbation</a:t>
            </a:r>
            <a:r>
              <a:rPr lang="en-US" sz="3000" dirty="0"/>
              <a:t> des </a:t>
            </a:r>
            <a:r>
              <a:rPr lang="en-US" sz="3000" dirty="0" err="1"/>
              <a:t>politiques</a:t>
            </a:r>
            <a:r>
              <a:rPr lang="en-US" sz="3000" dirty="0"/>
              <a:t> et </a:t>
            </a:r>
            <a:r>
              <a:rPr lang="en-US" sz="3000" dirty="0" smtClean="0"/>
              <a:t>des </a:t>
            </a:r>
            <a:r>
              <a:rPr lang="en-US" sz="3000" dirty="0" err="1" smtClean="0"/>
              <a:t>procédures</a:t>
            </a:r>
            <a:endParaRPr lang="en-US" sz="3000" dirty="0"/>
          </a:p>
          <a:p>
            <a:r>
              <a:rPr lang="en-US" sz="3000" dirty="0" err="1"/>
              <a:t>Créer</a:t>
            </a:r>
            <a:r>
              <a:rPr lang="en-US" sz="3000" dirty="0"/>
              <a:t> </a:t>
            </a:r>
            <a:r>
              <a:rPr lang="en-US" sz="3000" dirty="0" err="1"/>
              <a:t>une</a:t>
            </a:r>
            <a:r>
              <a:rPr lang="en-US" sz="3000" dirty="0"/>
              <a:t> </a:t>
            </a:r>
            <a:r>
              <a:rPr lang="en-US" sz="3000" dirty="0" err="1"/>
              <a:t>hiérarchie</a:t>
            </a:r>
            <a:r>
              <a:rPr lang="en-US" sz="3000" dirty="0"/>
              <a:t> pour </a:t>
            </a:r>
            <a:r>
              <a:rPr lang="en-US" sz="3000" dirty="0" smtClean="0"/>
              <a:t>les </a:t>
            </a:r>
            <a:r>
              <a:rPr lang="en-US" sz="3000" dirty="0" err="1"/>
              <a:t>décisions</a:t>
            </a:r>
            <a:r>
              <a:rPr lang="en-US" sz="3000" dirty="0"/>
              <a:t> </a:t>
            </a:r>
            <a:r>
              <a:rPr lang="en-US" sz="3000" dirty="0" err="1"/>
              <a:t>à</a:t>
            </a:r>
            <a:r>
              <a:rPr lang="en-US" sz="3000" dirty="0"/>
              <a:t> propos de la </a:t>
            </a:r>
            <a:r>
              <a:rPr lang="en-US" sz="3000" dirty="0" smtClean="0"/>
              <a:t>collection</a:t>
            </a:r>
            <a:endParaRPr lang="en-US" sz="3000" dirty="0"/>
          </a:p>
          <a:p>
            <a:pPr lvl="0"/>
            <a:r>
              <a:rPr lang="en-US" sz="3000" dirty="0" err="1" smtClean="0"/>
              <a:t>Détail</a:t>
            </a:r>
            <a:r>
              <a:rPr lang="en-US" sz="3000" dirty="0" smtClean="0"/>
              <a:t> </a:t>
            </a:r>
            <a:r>
              <a:rPr lang="en-US" sz="3000" dirty="0"/>
              <a:t>les </a:t>
            </a:r>
            <a:r>
              <a:rPr lang="en-US" sz="3000" dirty="0" err="1" smtClean="0"/>
              <a:t>responsabilités</a:t>
            </a:r>
            <a:r>
              <a:rPr lang="en-US" sz="3000" dirty="0" smtClean="0"/>
              <a:t> </a:t>
            </a:r>
            <a:r>
              <a:rPr lang="en-US" sz="3000" dirty="0"/>
              <a:t>et la </a:t>
            </a:r>
            <a:r>
              <a:rPr lang="en-US" sz="3000" dirty="0" err="1"/>
              <a:t>gestion</a:t>
            </a:r>
            <a:r>
              <a:rPr lang="en-US" sz="3000" dirty="0"/>
              <a:t> du personnel </a:t>
            </a:r>
            <a:endParaRPr lang="en-US" sz="3000" dirty="0" smtClean="0"/>
          </a:p>
          <a:p>
            <a:pPr marL="0" lvl="0" indent="0">
              <a:buNone/>
            </a:pPr>
            <a:endParaRPr lang="en-US" sz="15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déclaration</a:t>
            </a:r>
            <a:r>
              <a:rPr lang="en-US" sz="3600" dirty="0" smtClean="0"/>
              <a:t> de </a:t>
            </a:r>
            <a:r>
              <a:rPr lang="en-US" sz="3600" dirty="0" err="1" smtClean="0"/>
              <a:t>l'autorisation</a:t>
            </a:r>
            <a:r>
              <a:rPr lang="en-US" sz="3600" dirty="0" smtClean="0"/>
              <a:t> </a:t>
            </a:r>
            <a:r>
              <a:rPr lang="en-US" sz="3600" dirty="0" err="1" smtClean="0"/>
              <a:t>doit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230865" y="3872612"/>
            <a:ext cx="3019120" cy="5086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0864" y="4990392"/>
            <a:ext cx="3019121" cy="5086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0995" y="5992887"/>
            <a:ext cx="3436316" cy="5086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230864" y="5514474"/>
            <a:ext cx="824719" cy="42239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09536" y="5531704"/>
            <a:ext cx="890432" cy="42239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2"/>
            <a:endCxn id="12" idx="0"/>
          </p:cNvCxnSpPr>
          <p:nvPr/>
        </p:nvCxnSpPr>
        <p:spPr>
          <a:xfrm>
            <a:off x="4740425" y="4381261"/>
            <a:ext cx="0" cy="60913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58174" y="3888320"/>
            <a:ext cx="1164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Directeur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342073" y="5036339"/>
            <a:ext cx="273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Manager des Collections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074" y="6037479"/>
            <a:ext cx="3370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Assistant </a:t>
            </a:r>
            <a:r>
              <a:rPr lang="en-US" sz="2000" dirty="0" err="1" smtClean="0"/>
              <a:t>scientifique</a:t>
            </a:r>
            <a:r>
              <a:rPr lang="en-US" sz="2000" dirty="0" smtClean="0"/>
              <a:t>/</a:t>
            </a:r>
            <a:r>
              <a:rPr lang="en-US" sz="2000" dirty="0" err="1" smtClean="0"/>
              <a:t>étudiant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5250484" y="5992887"/>
            <a:ext cx="3436316" cy="5086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244563" y="6037479"/>
            <a:ext cx="3370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Assistant </a:t>
            </a:r>
            <a:r>
              <a:rPr lang="en-US" sz="2000" dirty="0" err="1" smtClean="0"/>
              <a:t>scientifique</a:t>
            </a:r>
            <a:r>
              <a:rPr lang="en-US" sz="2000" dirty="0" smtClean="0"/>
              <a:t>/</a:t>
            </a:r>
            <a:r>
              <a:rPr lang="en-US" sz="2000" dirty="0" err="1" smtClean="0"/>
              <a:t>étudiant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736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00" y="1048747"/>
            <a:ext cx="8860844" cy="361379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Des questions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adresser</a:t>
            </a:r>
            <a:r>
              <a:rPr lang="en-US" dirty="0"/>
              <a:t>:</a:t>
            </a:r>
          </a:p>
          <a:p>
            <a:pPr lvl="1"/>
            <a:r>
              <a:rPr lang="en-US" sz="3100" dirty="0"/>
              <a:t>Y a-t-</a:t>
            </a:r>
            <a:r>
              <a:rPr lang="en-US" sz="3100" dirty="0" err="1"/>
              <a:t>il</a:t>
            </a:r>
            <a:r>
              <a:rPr lang="en-US" sz="3100" dirty="0"/>
              <a:t> un </a:t>
            </a:r>
            <a:r>
              <a:rPr lang="en-US" sz="3100" dirty="0" err="1"/>
              <a:t>directeur</a:t>
            </a:r>
            <a:r>
              <a:rPr lang="en-US" sz="3100" dirty="0"/>
              <a:t>?</a:t>
            </a:r>
          </a:p>
          <a:p>
            <a:pPr lvl="1"/>
            <a:r>
              <a:rPr lang="en-US" sz="3100" dirty="0"/>
              <a:t>Qui </a:t>
            </a:r>
            <a:r>
              <a:rPr lang="en-US" sz="3100" dirty="0" err="1"/>
              <a:t>établirait</a:t>
            </a:r>
            <a:r>
              <a:rPr lang="en-US" sz="3100" dirty="0"/>
              <a:t> </a:t>
            </a:r>
            <a:r>
              <a:rPr lang="en-US" sz="3100" dirty="0" err="1"/>
              <a:t>ou</a:t>
            </a:r>
            <a:r>
              <a:rPr lang="en-US" sz="3100" dirty="0"/>
              <a:t> </a:t>
            </a:r>
            <a:r>
              <a:rPr lang="en-US" sz="3100" dirty="0" err="1"/>
              <a:t>approverait</a:t>
            </a:r>
            <a:r>
              <a:rPr lang="en-US" sz="3100" dirty="0"/>
              <a:t> </a:t>
            </a:r>
            <a:r>
              <a:rPr lang="en-US" sz="3100" dirty="0" smtClean="0"/>
              <a:t>les </a:t>
            </a:r>
            <a:r>
              <a:rPr lang="en-US" sz="3100" dirty="0" err="1"/>
              <a:t>politiques</a:t>
            </a:r>
            <a:r>
              <a:rPr lang="en-US" sz="3100" dirty="0"/>
              <a:t>?</a:t>
            </a:r>
          </a:p>
          <a:p>
            <a:pPr lvl="1"/>
            <a:r>
              <a:rPr lang="en-US" sz="3100" dirty="0"/>
              <a:t>Qui </a:t>
            </a:r>
            <a:r>
              <a:rPr lang="en-US" sz="3100" dirty="0" err="1"/>
              <a:t>est</a:t>
            </a:r>
            <a:r>
              <a:rPr lang="en-US" sz="3100" dirty="0"/>
              <a:t> </a:t>
            </a:r>
            <a:r>
              <a:rPr lang="en-US" sz="3100" dirty="0" err="1"/>
              <a:t>responsable</a:t>
            </a:r>
            <a:r>
              <a:rPr lang="en-US" sz="3100" dirty="0"/>
              <a:t> pour </a:t>
            </a:r>
            <a:r>
              <a:rPr lang="en-US" sz="3100" dirty="0" smtClean="0"/>
              <a:t>la </a:t>
            </a:r>
            <a:r>
              <a:rPr lang="en-US" sz="3100" dirty="0" err="1" smtClean="0"/>
              <a:t>gestion</a:t>
            </a:r>
            <a:r>
              <a:rPr lang="en-US" sz="3100" dirty="0" smtClean="0"/>
              <a:t> </a:t>
            </a:r>
            <a:r>
              <a:rPr lang="en-US" sz="3100" dirty="0" err="1"/>
              <a:t>quotidienne</a:t>
            </a:r>
            <a:r>
              <a:rPr lang="en-US" sz="3100" dirty="0"/>
              <a:t>? </a:t>
            </a:r>
          </a:p>
          <a:p>
            <a:pPr lvl="1"/>
            <a:r>
              <a:rPr lang="en-US" sz="3100" dirty="0"/>
              <a:t>Qui </a:t>
            </a:r>
            <a:r>
              <a:rPr lang="en-US" sz="3100" dirty="0" err="1"/>
              <a:t>est</a:t>
            </a:r>
            <a:r>
              <a:rPr lang="en-US" sz="3100" dirty="0"/>
              <a:t> </a:t>
            </a:r>
            <a:r>
              <a:rPr lang="en-US" sz="3100" dirty="0" err="1"/>
              <a:t>responsable</a:t>
            </a:r>
            <a:r>
              <a:rPr lang="en-US" sz="3100" dirty="0"/>
              <a:t> pour le </a:t>
            </a:r>
            <a:r>
              <a:rPr lang="en-US" sz="3100" dirty="0" err="1"/>
              <a:t>soin</a:t>
            </a:r>
            <a:r>
              <a:rPr lang="en-US" sz="3100" dirty="0"/>
              <a:t> </a:t>
            </a:r>
            <a:r>
              <a:rPr lang="en-US" sz="3100" dirty="0" smtClean="0"/>
              <a:t>et </a:t>
            </a:r>
            <a:r>
              <a:rPr lang="en-US" sz="3100" dirty="0" err="1"/>
              <a:t>l'utilisation</a:t>
            </a:r>
            <a:r>
              <a:rPr lang="en-US" sz="3100" dirty="0"/>
              <a:t> </a:t>
            </a:r>
            <a:endParaRPr lang="en-US" sz="3100" dirty="0" smtClean="0"/>
          </a:p>
          <a:p>
            <a:pPr marL="457200" lvl="1" indent="0">
              <a:buNone/>
            </a:pPr>
            <a:r>
              <a:rPr lang="en-US" sz="3100" dirty="0"/>
              <a:t> </a:t>
            </a:r>
            <a:r>
              <a:rPr lang="en-US" sz="3100" dirty="0" smtClean="0"/>
              <a:t>  de </a:t>
            </a:r>
            <a:r>
              <a:rPr lang="en-US" sz="3100" dirty="0"/>
              <a:t>la collection?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déclaration</a:t>
            </a:r>
            <a:r>
              <a:rPr lang="en-US" sz="3600" dirty="0" smtClean="0"/>
              <a:t> de </a:t>
            </a:r>
            <a:r>
              <a:rPr lang="en-US" sz="3600" dirty="0" err="1" smtClean="0"/>
              <a:t>l'autorisation</a:t>
            </a:r>
            <a:endParaRPr lang="en-US" sz="3600" dirty="0"/>
          </a:p>
        </p:txBody>
      </p:sp>
      <p:pic>
        <p:nvPicPr>
          <p:cNvPr id="2" name="Picture 1" descr="specimen-jars-18237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35" y="4456396"/>
            <a:ext cx="3341402" cy="21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9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26" y="1378570"/>
            <a:ext cx="8229600" cy="5281262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Détail</a:t>
            </a:r>
            <a:r>
              <a:rPr lang="en-US" dirty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responsabilité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/>
              <a:t>les </a:t>
            </a:r>
            <a:r>
              <a:rPr lang="en-US" dirty="0" err="1"/>
              <a:t>décisions</a:t>
            </a:r>
            <a:r>
              <a:rPr lang="en-US" dirty="0"/>
              <a:t> </a:t>
            </a:r>
            <a:r>
              <a:rPr lang="en-US" dirty="0" err="1"/>
              <a:t>prises</a:t>
            </a:r>
            <a:r>
              <a:rPr lang="en-US" dirty="0"/>
              <a:t> avec </a:t>
            </a:r>
            <a:r>
              <a:rPr lang="en-US" dirty="0" err="1"/>
              <a:t>connaissance</a:t>
            </a:r>
            <a:r>
              <a:rPr lang="en-US" dirty="0"/>
              <a:t> et </a:t>
            </a:r>
            <a:r>
              <a:rPr lang="en-US" dirty="0" err="1"/>
              <a:t>cohérence</a:t>
            </a:r>
            <a:r>
              <a:rPr lang="en-US" dirty="0"/>
              <a:t> </a:t>
            </a:r>
            <a:endParaRPr lang="en-US" dirty="0" smtClean="0"/>
          </a:p>
          <a:p>
            <a:pPr lvl="0"/>
            <a:endParaRPr lang="en-US" sz="1200" dirty="0" smtClean="0"/>
          </a:p>
          <a:p>
            <a:r>
              <a:rPr lang="en-US" dirty="0" smtClean="0"/>
              <a:t>Des </a:t>
            </a:r>
            <a:r>
              <a:rPr lang="en-US" dirty="0" err="1"/>
              <a:t>considérations</a:t>
            </a:r>
            <a:r>
              <a:rPr lang="en-US" dirty="0"/>
              <a:t> </a:t>
            </a:r>
            <a:r>
              <a:rPr lang="en-US" dirty="0" err="1"/>
              <a:t>pertinentes</a:t>
            </a:r>
            <a:r>
              <a:rPr lang="en-US" dirty="0" smtClean="0"/>
              <a:t>:</a:t>
            </a:r>
          </a:p>
          <a:p>
            <a:pPr lvl="1"/>
            <a:r>
              <a:rPr lang="en-US" sz="3000" dirty="0" smtClean="0"/>
              <a:t>Le </a:t>
            </a:r>
            <a:r>
              <a:rPr lang="en-US" sz="3000" dirty="0" err="1">
                <a:solidFill>
                  <a:srgbClr val="FFFFFF"/>
                </a:solidFill>
              </a:rPr>
              <a:t>ramassage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smtClean="0">
                <a:solidFill>
                  <a:srgbClr val="FFFFFF"/>
                </a:solidFill>
              </a:rPr>
              <a:t>(</a:t>
            </a:r>
            <a:r>
              <a:rPr lang="en-US" sz="3000" dirty="0" err="1" smtClean="0">
                <a:solidFill>
                  <a:srgbClr val="FFFFFF"/>
                </a:solidFill>
              </a:rPr>
              <a:t>exemple</a:t>
            </a:r>
            <a:r>
              <a:rPr lang="en-US" sz="3000" dirty="0" smtClean="0">
                <a:solidFill>
                  <a:srgbClr val="FFFFFF"/>
                </a:solidFill>
              </a:rPr>
              <a:t>: les </a:t>
            </a:r>
            <a:r>
              <a:rPr lang="en-US" sz="3000" dirty="0" err="1"/>
              <a:t>collectionneurs</a:t>
            </a:r>
            <a:r>
              <a:rPr lang="en-US" sz="3000" dirty="0"/>
              <a:t> ne </a:t>
            </a:r>
            <a:r>
              <a:rPr lang="en-US" sz="3000" dirty="0" err="1"/>
              <a:t>doivent</a:t>
            </a:r>
            <a:r>
              <a:rPr lang="en-US" sz="3000" dirty="0"/>
              <a:t> pas </a:t>
            </a:r>
            <a:r>
              <a:rPr lang="en-US" sz="3000" dirty="0" err="1"/>
              <a:t>nuire</a:t>
            </a:r>
            <a:r>
              <a:rPr lang="en-US" sz="3000" dirty="0"/>
              <a:t> </a:t>
            </a:r>
            <a:r>
              <a:rPr lang="en-US" sz="3000" dirty="0" err="1"/>
              <a:t>à</a:t>
            </a:r>
            <a:r>
              <a:rPr lang="en-US" sz="3000" dirty="0"/>
              <a:t> </a:t>
            </a:r>
            <a:r>
              <a:rPr lang="en-US" sz="3000" dirty="0" err="1" smtClean="0"/>
              <a:t>l'environnement</a:t>
            </a:r>
            <a:r>
              <a:rPr lang="en-US" sz="3000" dirty="0" smtClean="0"/>
              <a:t>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3000" dirty="0" smtClean="0"/>
              <a:t>La </a:t>
            </a:r>
            <a:r>
              <a:rPr lang="en-US" sz="3000" dirty="0" err="1"/>
              <a:t>découragement</a:t>
            </a:r>
            <a:r>
              <a:rPr lang="en-US" sz="3000" dirty="0"/>
              <a:t> des </a:t>
            </a:r>
            <a:endParaRPr lang="en-US" sz="3000" dirty="0" smtClean="0"/>
          </a:p>
          <a:p>
            <a:pPr marL="457200" lvl="1" indent="0">
              <a:buNone/>
            </a:pPr>
            <a:r>
              <a:rPr lang="en-US" sz="3000" dirty="0" smtClean="0"/>
              <a:t>   collections </a:t>
            </a:r>
            <a:r>
              <a:rPr lang="en-US" sz="3000" dirty="0" err="1" smtClean="0"/>
              <a:t>personnelles</a:t>
            </a:r>
            <a:endParaRPr lang="en-US" sz="3000" dirty="0" smtClean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3000" dirty="0" smtClean="0"/>
              <a:t>Les </a:t>
            </a:r>
            <a:r>
              <a:rPr lang="en-US" sz="3000" dirty="0" err="1"/>
              <a:t>conflits</a:t>
            </a:r>
            <a:r>
              <a:rPr lang="en-US" sz="3000" dirty="0"/>
              <a:t> </a:t>
            </a:r>
            <a:r>
              <a:rPr lang="en-US" sz="3000" dirty="0" err="1" smtClean="0"/>
              <a:t>d'intérêts</a:t>
            </a:r>
            <a:endParaRPr lang="en-US" sz="3000" dirty="0"/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2785"/>
            <a:ext cx="8229600" cy="986847"/>
          </a:xfrm>
          <a:ln w="381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err="1"/>
              <a:t>Conduite</a:t>
            </a:r>
            <a:r>
              <a:rPr lang="en-US" sz="3600" dirty="0"/>
              <a:t> </a:t>
            </a:r>
            <a:r>
              <a:rPr lang="en-US" sz="3600" dirty="0" err="1" smtClean="0"/>
              <a:t>professionnelle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et les </a:t>
            </a:r>
            <a:r>
              <a:rPr lang="en-US" sz="3600" dirty="0" err="1" smtClean="0"/>
              <a:t>considération</a:t>
            </a:r>
            <a:r>
              <a:rPr lang="en-US" sz="3600" dirty="0" smtClean="0"/>
              <a:t> </a:t>
            </a:r>
            <a:r>
              <a:rPr lang="en-US" sz="3600" dirty="0" err="1" smtClean="0"/>
              <a:t>éthiques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" name="Picture 1" descr="Screen Shot 2013-07-17 at 1.18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0"/>
          <a:stretch/>
        </p:blipFill>
        <p:spPr>
          <a:xfrm>
            <a:off x="5179124" y="4444394"/>
            <a:ext cx="3697668" cy="22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La </a:t>
            </a:r>
            <a:r>
              <a:rPr lang="en-US" sz="3600" dirty="0" err="1" smtClean="0"/>
              <a:t>gestion</a:t>
            </a:r>
            <a:r>
              <a:rPr lang="en-US" sz="3600" dirty="0" smtClean="0"/>
              <a:t> </a:t>
            </a:r>
            <a:r>
              <a:rPr lang="en-US" sz="3600" dirty="0" err="1" smtClean="0"/>
              <a:t>budgétaire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7614" y="1079251"/>
            <a:ext cx="8386711" cy="527893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Expliquer</a:t>
            </a:r>
            <a:r>
              <a:rPr lang="en-US" sz="3200" dirty="0" smtClean="0"/>
              <a:t> la </a:t>
            </a:r>
            <a:r>
              <a:rPr lang="en-US" sz="3200" dirty="0" err="1" smtClean="0"/>
              <a:t>politique</a:t>
            </a:r>
            <a:r>
              <a:rPr lang="en-US" sz="3200" dirty="0" smtClean="0"/>
              <a:t> </a:t>
            </a:r>
            <a:r>
              <a:rPr lang="en-US" sz="3200" dirty="0" err="1" smtClean="0"/>
              <a:t>budgétaire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800" dirty="0" smtClean="0"/>
          </a:p>
          <a:p>
            <a:pPr lvl="0"/>
            <a:r>
              <a:rPr lang="en-US" dirty="0"/>
              <a:t>Des questions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adresser</a:t>
            </a:r>
            <a:r>
              <a:rPr lang="en-US" dirty="0"/>
              <a:t>:</a:t>
            </a:r>
          </a:p>
          <a:p>
            <a:pPr lvl="1"/>
            <a:r>
              <a:rPr lang="en-US" sz="3000" dirty="0" err="1" smtClean="0">
                <a:solidFill>
                  <a:srgbClr val="FFFFFF"/>
                </a:solidFill>
              </a:rPr>
              <a:t>Quelle</a:t>
            </a:r>
            <a:r>
              <a:rPr lang="en-US" sz="3000" dirty="0" smtClean="0">
                <a:solidFill>
                  <a:srgbClr val="FFFFFF"/>
                </a:solidFill>
              </a:rPr>
              <a:t> institution </a:t>
            </a:r>
            <a:r>
              <a:rPr lang="en-US" sz="3000" dirty="0" err="1" smtClean="0">
                <a:solidFill>
                  <a:srgbClr val="FFFFFF"/>
                </a:solidFill>
              </a:rPr>
              <a:t>fournit</a:t>
            </a:r>
            <a:r>
              <a:rPr lang="en-US" sz="3000" dirty="0" smtClean="0">
                <a:solidFill>
                  <a:srgbClr val="FFFFFF"/>
                </a:solidFill>
              </a:rPr>
              <a:t> le budget?</a:t>
            </a:r>
          </a:p>
          <a:p>
            <a:pPr lvl="1"/>
            <a:endParaRPr lang="en-US" sz="800" dirty="0" smtClean="0">
              <a:solidFill>
                <a:srgbClr val="FFFFFF"/>
              </a:solidFill>
            </a:endParaRPr>
          </a:p>
          <a:p>
            <a:pPr lvl="1"/>
            <a:r>
              <a:rPr lang="en-US" sz="3000" dirty="0" err="1" smtClean="0">
                <a:solidFill>
                  <a:srgbClr val="FFFFFF"/>
                </a:solidFill>
              </a:rPr>
              <a:t>Est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ce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que</a:t>
            </a:r>
            <a:r>
              <a:rPr lang="en-US" sz="3000" dirty="0" smtClean="0">
                <a:solidFill>
                  <a:srgbClr val="FFFFFF"/>
                </a:solidFill>
              </a:rPr>
              <a:t> les </a:t>
            </a:r>
            <a:r>
              <a:rPr lang="en-US" sz="3000" dirty="0" err="1" smtClean="0">
                <a:solidFill>
                  <a:srgbClr val="FFFFFF"/>
                </a:solidFill>
              </a:rPr>
              <a:t>salaires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seront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inclus</a:t>
            </a:r>
            <a:r>
              <a:rPr lang="en-US" sz="3000" dirty="0" smtClean="0">
                <a:solidFill>
                  <a:srgbClr val="FFFFFF"/>
                </a:solidFill>
              </a:rPr>
              <a:t>?</a:t>
            </a:r>
          </a:p>
          <a:p>
            <a:pPr lvl="1"/>
            <a:endParaRPr lang="en-US" sz="800" dirty="0" smtClean="0">
              <a:solidFill>
                <a:srgbClr val="FFFFFF"/>
              </a:solidFill>
            </a:endParaRPr>
          </a:p>
          <a:p>
            <a:pPr lvl="1"/>
            <a:r>
              <a:rPr lang="en-US" sz="3000" dirty="0" err="1">
                <a:solidFill>
                  <a:srgbClr val="FFFFFF"/>
                </a:solidFill>
              </a:rPr>
              <a:t>Est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ce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que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smtClean="0">
                <a:solidFill>
                  <a:srgbClr val="FFFFFF"/>
                </a:solidFill>
              </a:rPr>
              <a:t>le frets de </a:t>
            </a:r>
            <a:r>
              <a:rPr lang="en-US" sz="3000" dirty="0" err="1" smtClean="0">
                <a:solidFill>
                  <a:srgbClr val="FFFFFF"/>
                </a:solidFill>
              </a:rPr>
              <a:t>maintenire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smtClean="0">
                <a:solidFill>
                  <a:srgbClr val="FFFFFF"/>
                </a:solidFill>
              </a:rPr>
              <a:t>  la collection </a:t>
            </a:r>
            <a:r>
              <a:rPr lang="en-US" sz="3000" dirty="0" err="1">
                <a:solidFill>
                  <a:srgbClr val="FFFFFF"/>
                </a:solidFill>
              </a:rPr>
              <a:t>seront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inclus</a:t>
            </a:r>
            <a:r>
              <a:rPr lang="en-US" sz="3000" dirty="0" smtClean="0">
                <a:solidFill>
                  <a:srgbClr val="FFFFFF"/>
                </a:solidFill>
              </a:rPr>
              <a:t>?</a:t>
            </a:r>
          </a:p>
          <a:p>
            <a:pPr marL="457200" lvl="1" indent="0">
              <a:buNone/>
            </a:pPr>
            <a:endParaRPr lang="en-US" sz="800" dirty="0" smtClean="0">
              <a:solidFill>
                <a:srgbClr val="FFFFFF"/>
              </a:solidFill>
            </a:endParaRPr>
          </a:p>
          <a:p>
            <a:pPr lvl="1"/>
            <a:r>
              <a:rPr lang="en-US" sz="3000" dirty="0" err="1">
                <a:solidFill>
                  <a:srgbClr val="FFFFFF"/>
                </a:solidFill>
              </a:rPr>
              <a:t>Est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ce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que</a:t>
            </a:r>
            <a:r>
              <a:rPr lang="en-US" sz="3000" dirty="0">
                <a:solidFill>
                  <a:srgbClr val="FFFFFF"/>
                </a:solidFill>
              </a:rPr>
              <a:t> le frets </a:t>
            </a:r>
            <a:r>
              <a:rPr lang="en-US" sz="3000" dirty="0" err="1" smtClean="0">
                <a:solidFill>
                  <a:srgbClr val="FFFFFF"/>
                </a:solidFill>
              </a:rPr>
              <a:t>d’envoyer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    les </a:t>
            </a:r>
            <a:r>
              <a:rPr lang="en-US" sz="3000" dirty="0" err="1" smtClean="0">
                <a:solidFill>
                  <a:srgbClr val="FFFFFF"/>
                </a:solidFill>
              </a:rPr>
              <a:t>pr</a:t>
            </a:r>
            <a:r>
              <a:rPr lang="en-US" sz="3000" dirty="0" err="1"/>
              <a:t>ê</a:t>
            </a:r>
            <a:r>
              <a:rPr lang="en-US" sz="3000" dirty="0" err="1" smtClean="0">
                <a:solidFill>
                  <a:srgbClr val="FFFFFF"/>
                </a:solidFill>
              </a:rPr>
              <a:t>ts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seront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inclus</a:t>
            </a:r>
            <a:r>
              <a:rPr lang="en-US" sz="3000" dirty="0" smtClean="0">
                <a:solidFill>
                  <a:srgbClr val="FFFFFF"/>
                </a:solidFill>
              </a:rPr>
              <a:t>?</a:t>
            </a:r>
            <a:endParaRPr lang="en-US" sz="3000" dirty="0" smtClean="0"/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2" name="Picture 1" descr="Screen Shot 2013-07-22 at 8.1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43" y="4519091"/>
            <a:ext cx="2811587" cy="18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0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21" y="1597682"/>
            <a:ext cx="4881275" cy="49436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Donner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déscription</a:t>
            </a:r>
            <a:r>
              <a:rPr lang="en-US" dirty="0" smtClean="0"/>
              <a:t> </a:t>
            </a:r>
            <a:r>
              <a:rPr lang="en-US" dirty="0" err="1" smtClean="0"/>
              <a:t>historique</a:t>
            </a:r>
            <a:r>
              <a:rPr lang="en-US" dirty="0" smtClean="0"/>
              <a:t> </a:t>
            </a:r>
            <a:r>
              <a:rPr lang="en-US" dirty="0"/>
              <a:t>du </a:t>
            </a:r>
            <a:r>
              <a:rPr lang="en-US" dirty="0" smtClean="0"/>
              <a:t>la collection</a:t>
            </a:r>
          </a:p>
          <a:p>
            <a:endParaRPr lang="en-US" sz="900" dirty="0"/>
          </a:p>
          <a:p>
            <a:r>
              <a:rPr lang="en-US" dirty="0" err="1" smtClean="0"/>
              <a:t>Définir</a:t>
            </a:r>
            <a:r>
              <a:rPr lang="en-US" dirty="0" smtClean="0"/>
              <a:t> les types de specimens de </a:t>
            </a:r>
            <a:r>
              <a:rPr lang="en-US" dirty="0"/>
              <a:t>la </a:t>
            </a:r>
            <a:r>
              <a:rPr lang="en-US" dirty="0" smtClean="0"/>
              <a:t>collection (</a:t>
            </a:r>
            <a:r>
              <a:rPr lang="en-US" dirty="0" err="1" smtClean="0"/>
              <a:t>préservation</a:t>
            </a:r>
            <a:r>
              <a:rPr lang="en-US" dirty="0" smtClean="0"/>
              <a:t> en </a:t>
            </a:r>
            <a:r>
              <a:rPr lang="en-US" dirty="0" err="1" smtClean="0"/>
              <a:t>alcool</a:t>
            </a:r>
            <a:r>
              <a:rPr lang="en-US" dirty="0" smtClean="0"/>
              <a:t>, en </a:t>
            </a:r>
            <a:r>
              <a:rPr lang="en-US" dirty="0" err="1" smtClean="0"/>
              <a:t>formol</a:t>
            </a:r>
            <a:r>
              <a:rPr lang="en-US" dirty="0" smtClean="0"/>
              <a:t>, </a:t>
            </a:r>
            <a:r>
              <a:rPr lang="en-US" dirty="0" err="1" smtClean="0"/>
              <a:t>skelets</a:t>
            </a:r>
            <a:r>
              <a:rPr lang="en-US" dirty="0" smtClean="0"/>
              <a:t>, </a:t>
            </a:r>
            <a:r>
              <a:rPr lang="en-US" dirty="0" err="1" smtClean="0"/>
              <a:t>tissus</a:t>
            </a:r>
            <a:r>
              <a:rPr lang="en-US" dirty="0" smtClean="0"/>
              <a:t>, etc.)</a:t>
            </a:r>
          </a:p>
          <a:p>
            <a:endParaRPr lang="en-US" sz="900" dirty="0"/>
          </a:p>
          <a:p>
            <a:r>
              <a:rPr lang="en-US" dirty="0" err="1" smtClean="0"/>
              <a:t>Expliquer</a:t>
            </a:r>
            <a:r>
              <a:rPr lang="en-US" dirty="0" smtClean="0"/>
              <a:t> </a:t>
            </a:r>
            <a:r>
              <a:rPr lang="en-US" dirty="0"/>
              <a:t>comment les collections </a:t>
            </a:r>
            <a:r>
              <a:rPr lang="en-US" dirty="0" err="1"/>
              <a:t>servent</a:t>
            </a:r>
            <a:r>
              <a:rPr lang="en-US" dirty="0"/>
              <a:t> la mission </a:t>
            </a:r>
            <a:r>
              <a:rPr lang="en-US" dirty="0" smtClean="0"/>
              <a:t>de </a:t>
            </a:r>
            <a:r>
              <a:rPr lang="en-US" dirty="0" err="1" smtClean="0"/>
              <a:t>l'institution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8740"/>
          </a:xfrm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la </a:t>
            </a:r>
            <a:r>
              <a:rPr lang="en-US" sz="3200" dirty="0" err="1"/>
              <a:t>portée</a:t>
            </a:r>
            <a:r>
              <a:rPr lang="en-US" sz="3200" dirty="0"/>
              <a:t> des collections</a:t>
            </a:r>
          </a:p>
        </p:txBody>
      </p:sp>
      <p:pic>
        <p:nvPicPr>
          <p:cNvPr id="5" name="Picture 4" descr="IMG_227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9" b="-2660"/>
          <a:stretch/>
        </p:blipFill>
        <p:spPr>
          <a:xfrm>
            <a:off x="5459187" y="1870895"/>
            <a:ext cx="3464926" cy="41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4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32" y="1507700"/>
            <a:ext cx="8274568" cy="5111614"/>
          </a:xfrm>
        </p:spPr>
        <p:txBody>
          <a:bodyPr>
            <a:normAutofit/>
          </a:bodyPr>
          <a:lstStyle/>
          <a:p>
            <a:r>
              <a:rPr lang="en-US" sz="2800" u="sng" dirty="0" err="1" smtClean="0">
                <a:solidFill>
                  <a:srgbClr val="FFFF00"/>
                </a:solidFill>
              </a:rPr>
              <a:t>L'Acquisition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 smtClean="0"/>
              <a:t>ce</a:t>
            </a:r>
            <a:r>
              <a:rPr lang="en-US" sz="2800" dirty="0" smtClean="0"/>
              <a:t> qui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obtenu</a:t>
            </a:r>
            <a:r>
              <a:rPr lang="en-US" sz="2800" dirty="0" smtClean="0"/>
              <a:t> pour la collection </a:t>
            </a:r>
          </a:p>
          <a:p>
            <a:r>
              <a:rPr lang="en-US" sz="2800" u="sng" dirty="0" err="1" smtClean="0">
                <a:solidFill>
                  <a:srgbClr val="FFFF00"/>
                </a:solidFill>
              </a:rPr>
              <a:t>L'Accession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FF"/>
                </a:solidFill>
              </a:rPr>
              <a:t>une</a:t>
            </a:r>
            <a:r>
              <a:rPr lang="en-US" sz="2800" dirty="0">
                <a:solidFill>
                  <a:srgbClr val="FFFFFF"/>
                </a:solidFill>
              </a:rPr>
              <a:t> acquisition </a:t>
            </a:r>
            <a:r>
              <a:rPr lang="en-US" sz="2800" dirty="0" err="1">
                <a:solidFill>
                  <a:srgbClr val="FFFFFF"/>
                </a:solidFill>
              </a:rPr>
              <a:t>ajouté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à</a:t>
            </a:r>
            <a:r>
              <a:rPr lang="en-US" sz="2800" dirty="0">
                <a:solidFill>
                  <a:srgbClr val="FFFFFF"/>
                </a:solidFill>
              </a:rPr>
              <a:t> la collection par un </a:t>
            </a:r>
            <a:r>
              <a:rPr lang="en-US" sz="2800" dirty="0" err="1">
                <a:solidFill>
                  <a:srgbClr val="FFFFFF"/>
                </a:solidFill>
              </a:rPr>
              <a:t>transfert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propriété</a:t>
            </a:r>
            <a:endParaRPr lang="en-US" sz="2800" dirty="0">
              <a:solidFill>
                <a:srgbClr val="FFFFFF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Le catalogue: </a:t>
            </a:r>
            <a:r>
              <a:rPr lang="en-US" dirty="0" err="1" smtClean="0">
                <a:solidFill>
                  <a:srgbClr val="FFFFFF"/>
                </a:solidFill>
              </a:rPr>
              <a:t>assigne</a:t>
            </a:r>
            <a:r>
              <a:rPr lang="en-US" dirty="0" smtClean="0">
                <a:solidFill>
                  <a:srgbClr val="FFFFFF"/>
                </a:solidFill>
              </a:rPr>
              <a:t> un </a:t>
            </a:r>
            <a:r>
              <a:rPr lang="en-US" dirty="0" err="1" smtClean="0">
                <a:solidFill>
                  <a:srgbClr val="FFFFFF"/>
                </a:solidFill>
              </a:rPr>
              <a:t>numéro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d'identification</a:t>
            </a:r>
            <a:r>
              <a:rPr lang="en-US" dirty="0" smtClean="0">
                <a:solidFill>
                  <a:srgbClr val="FFFFFF"/>
                </a:solidFill>
              </a:rPr>
              <a:t> unique </a:t>
            </a:r>
            <a:r>
              <a:rPr lang="en-US" dirty="0" err="1" smtClean="0">
                <a:solidFill>
                  <a:srgbClr val="FFFFFF"/>
                </a:solidFill>
              </a:rPr>
              <a:t>à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chaque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échantillon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87017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l'acquisitions</a:t>
            </a:r>
            <a:r>
              <a:rPr lang="en-US" sz="3200" dirty="0" smtClean="0"/>
              <a:t> </a:t>
            </a:r>
            <a:r>
              <a:rPr lang="en-US" sz="3200" dirty="0"/>
              <a:t>et </a:t>
            </a:r>
            <a:r>
              <a:rPr lang="en-US" sz="3200" dirty="0" err="1"/>
              <a:t>l'accession</a:t>
            </a:r>
            <a:endParaRPr lang="en-US" sz="3200" dirty="0"/>
          </a:p>
        </p:txBody>
      </p:sp>
      <p:pic>
        <p:nvPicPr>
          <p:cNvPr id="6" name="Picture 5" descr="Screen Shot 2013-07-22 at 8.2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66" y="3947940"/>
            <a:ext cx="4423904" cy="18567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2232" y="5747495"/>
            <a:ext cx="860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dirty="0" smtClean="0">
                <a:solidFill>
                  <a:srgbClr val="FFFF00"/>
                </a:solidFill>
              </a:rPr>
              <a:t>* 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Les </a:t>
            </a:r>
            <a:r>
              <a:rPr lang="en-US" sz="2800" dirty="0">
                <a:solidFill>
                  <a:srgbClr val="FFFF00"/>
                </a:solidFill>
              </a:rPr>
              <a:t>acquisitions ne </a:t>
            </a:r>
            <a:r>
              <a:rPr lang="en-US" sz="2800" dirty="0" err="1">
                <a:solidFill>
                  <a:srgbClr val="FFFF00"/>
                </a:solidFill>
              </a:rPr>
              <a:t>peuvent</a:t>
            </a:r>
            <a:r>
              <a:rPr lang="en-US" sz="2800" dirty="0">
                <a:solidFill>
                  <a:srgbClr val="FFFF00"/>
                </a:solidFill>
              </a:rPr>
              <a:t> pas </a:t>
            </a:r>
            <a:r>
              <a:rPr lang="en-US" sz="2800" dirty="0" err="1">
                <a:solidFill>
                  <a:srgbClr val="FFFF00"/>
                </a:solidFill>
              </a:rPr>
              <a:t>être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cataloguées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jusqu'à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qu'ils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soient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accessionés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2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99347"/>
            <a:ext cx="8229601" cy="5048834"/>
          </a:xfrm>
        </p:spPr>
        <p:txBody>
          <a:bodyPr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politiques</a:t>
            </a:r>
            <a:r>
              <a:rPr lang="en-US" dirty="0"/>
              <a:t> </a:t>
            </a:r>
            <a:r>
              <a:rPr lang="en-US" dirty="0" err="1" smtClean="0"/>
              <a:t>devraient</a:t>
            </a:r>
            <a:r>
              <a:rPr lang="en-US" dirty="0" smtClean="0"/>
              <a:t> identifier </a:t>
            </a:r>
            <a:r>
              <a:rPr lang="en-US" dirty="0"/>
              <a:t>qui a le </a:t>
            </a:r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d'accepter</a:t>
            </a:r>
            <a:r>
              <a:rPr lang="en-US" dirty="0"/>
              <a:t> les acquisitions et </a:t>
            </a:r>
            <a:r>
              <a:rPr lang="en-US" dirty="0" smtClean="0"/>
              <a:t>les accessions</a:t>
            </a:r>
          </a:p>
          <a:p>
            <a:endParaRPr lang="en-US" sz="1200" dirty="0" smtClean="0"/>
          </a:p>
          <a:p>
            <a:r>
              <a:rPr lang="en-US" dirty="0" err="1"/>
              <a:t>Définir</a:t>
            </a:r>
            <a:r>
              <a:rPr lang="en-US" dirty="0"/>
              <a:t> les </a:t>
            </a:r>
            <a:r>
              <a:rPr lang="en-US" dirty="0" err="1"/>
              <a:t>critères</a:t>
            </a:r>
            <a:r>
              <a:rPr lang="en-US" dirty="0"/>
              <a:t> </a:t>
            </a:r>
            <a:r>
              <a:rPr lang="en-US" dirty="0" smtClean="0"/>
              <a:t>des accessions</a:t>
            </a:r>
          </a:p>
          <a:p>
            <a:endParaRPr lang="en-US" sz="1200" dirty="0"/>
          </a:p>
          <a:p>
            <a:r>
              <a:rPr lang="en-US" dirty="0" err="1" smtClean="0"/>
              <a:t>Mandater</a:t>
            </a:r>
            <a:r>
              <a:rPr lang="en-US" dirty="0" smtClean="0"/>
              <a:t> </a:t>
            </a:r>
            <a:r>
              <a:rPr lang="en-US" dirty="0"/>
              <a:t>les documents </a:t>
            </a:r>
            <a:r>
              <a:rPr lang="en-US" dirty="0" err="1" smtClean="0"/>
              <a:t>necessaires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/>
              <a:t>Donner des directives pour </a:t>
            </a:r>
            <a:r>
              <a:rPr lang="en-US" dirty="0" err="1"/>
              <a:t>établir</a:t>
            </a:r>
            <a:r>
              <a:rPr lang="en-US" dirty="0"/>
              <a:t> les </a:t>
            </a:r>
            <a:r>
              <a:rPr lang="en-US" dirty="0" err="1"/>
              <a:t>priorités</a:t>
            </a:r>
            <a:r>
              <a:rPr lang="en-US" dirty="0"/>
              <a:t> pour la </a:t>
            </a:r>
            <a:r>
              <a:rPr lang="en-US" dirty="0" err="1"/>
              <a:t>croissance</a:t>
            </a:r>
            <a:r>
              <a:rPr lang="en-US" dirty="0"/>
              <a:t> des collections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02317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l'acquisitions</a:t>
            </a:r>
            <a:r>
              <a:rPr lang="en-US" sz="3200" dirty="0" smtClean="0"/>
              <a:t> </a:t>
            </a:r>
            <a:r>
              <a:rPr lang="en-US" sz="3200" dirty="0"/>
              <a:t>et </a:t>
            </a:r>
            <a:r>
              <a:rPr lang="en-US" sz="3200" dirty="0" err="1"/>
              <a:t>l'accession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024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9256" y="1369384"/>
            <a:ext cx="7457872" cy="3662541"/>
          </a:xfrm>
          <a:prstGeom prst="rect">
            <a:avLst/>
          </a:prstGeom>
          <a:noFill/>
          <a:ln w="38100" cmpd="sng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/>
              <a:t>Le </a:t>
            </a:r>
            <a:r>
              <a:rPr lang="en-US" sz="3200" dirty="0" err="1" smtClean="0"/>
              <a:t>nombre</a:t>
            </a:r>
            <a:r>
              <a:rPr lang="en-US" sz="3200" dirty="0" smtClean="0"/>
              <a:t> </a:t>
            </a:r>
            <a:r>
              <a:rPr lang="en-US" sz="3200" dirty="0" err="1" smtClean="0"/>
              <a:t>d'accession</a:t>
            </a:r>
            <a:endParaRPr lang="en-US" sz="3200" dirty="0" smtClean="0"/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Le nom et </a:t>
            </a:r>
            <a:r>
              <a:rPr lang="en-US" sz="3200" dirty="0" err="1"/>
              <a:t>l’adress</a:t>
            </a:r>
            <a:r>
              <a:rPr lang="en-US" sz="3200" dirty="0"/>
              <a:t> du </a:t>
            </a:r>
            <a:r>
              <a:rPr lang="en-US" sz="3200" dirty="0" err="1" smtClean="0"/>
              <a:t>chercheur</a:t>
            </a:r>
            <a:endParaRPr lang="en-US" sz="3200" dirty="0" smtClean="0"/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3200" dirty="0" err="1"/>
              <a:t>Déscription</a:t>
            </a:r>
            <a:r>
              <a:rPr lang="en-US" sz="3200" dirty="0"/>
              <a:t> </a:t>
            </a:r>
            <a:r>
              <a:rPr lang="en-US" sz="3200" dirty="0" err="1" smtClean="0"/>
              <a:t>géneral</a:t>
            </a:r>
            <a:endParaRPr lang="en-US" sz="3200" dirty="0" smtClean="0"/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3200" dirty="0" err="1"/>
              <a:t>Apprové</a:t>
            </a:r>
            <a:r>
              <a:rPr lang="en-US" sz="3200" dirty="0"/>
              <a:t> </a:t>
            </a:r>
            <a:r>
              <a:rPr lang="en-US" sz="3200" dirty="0" smtClean="0"/>
              <a:t>par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Date</a:t>
            </a:r>
          </a:p>
          <a:p>
            <a:endParaRPr lang="en-US" sz="2400" dirty="0"/>
          </a:p>
        </p:txBody>
      </p:sp>
      <p:pic>
        <p:nvPicPr>
          <p:cNvPr id="2" name="Picture 1" descr="main_1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54" b="33762"/>
          <a:stretch/>
        </p:blipFill>
        <p:spPr>
          <a:xfrm>
            <a:off x="4108614" y="2669842"/>
            <a:ext cx="4721274" cy="394664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34449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</a:t>
            </a:r>
            <a:r>
              <a:rPr lang="en-US" sz="3200" dirty="0" err="1" smtClean="0"/>
              <a:t>l'accession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107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6295"/>
            <a:ext cx="8433261" cy="5284663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Établir</a:t>
            </a:r>
            <a:r>
              <a:rPr lang="en-US" sz="3000" dirty="0" smtClean="0"/>
              <a:t> </a:t>
            </a:r>
            <a:r>
              <a:rPr lang="en-US" sz="3000" dirty="0"/>
              <a:t>qui </a:t>
            </a:r>
            <a:r>
              <a:rPr lang="en-US" sz="3000" dirty="0" err="1"/>
              <a:t>est</a:t>
            </a:r>
            <a:r>
              <a:rPr lang="en-US" sz="3000" dirty="0"/>
              <a:t> </a:t>
            </a:r>
            <a:r>
              <a:rPr lang="en-US" sz="3000" dirty="0" err="1"/>
              <a:t>responsable</a:t>
            </a:r>
            <a:r>
              <a:rPr lang="en-US" sz="3000" dirty="0"/>
              <a:t> pour </a:t>
            </a:r>
            <a:r>
              <a:rPr lang="en-US" sz="3000" dirty="0" smtClean="0"/>
              <a:t>la documentation</a:t>
            </a:r>
          </a:p>
          <a:p>
            <a:endParaRPr lang="en-US" sz="800" dirty="0"/>
          </a:p>
          <a:p>
            <a:r>
              <a:rPr lang="en-US" sz="3000" dirty="0" err="1" smtClean="0"/>
              <a:t>Établir</a:t>
            </a:r>
            <a:r>
              <a:rPr lang="en-US" sz="3000" dirty="0" smtClean="0"/>
              <a:t> </a:t>
            </a:r>
            <a:r>
              <a:rPr lang="en-US" sz="3000" dirty="0"/>
              <a:t>qui </a:t>
            </a:r>
            <a:r>
              <a:rPr lang="en-US" sz="3000" dirty="0" err="1"/>
              <a:t>est</a:t>
            </a:r>
            <a:r>
              <a:rPr lang="en-US" sz="3000" dirty="0"/>
              <a:t> </a:t>
            </a:r>
            <a:r>
              <a:rPr lang="en-US" sz="3000" dirty="0" err="1"/>
              <a:t>responsable</a:t>
            </a:r>
            <a:r>
              <a:rPr lang="en-US" sz="3000" dirty="0"/>
              <a:t> </a:t>
            </a:r>
            <a:r>
              <a:rPr lang="en-US" sz="3000" dirty="0" smtClean="0"/>
              <a:t>pour </a:t>
            </a:r>
            <a:r>
              <a:rPr lang="en-US" sz="3000" dirty="0" err="1" smtClean="0"/>
              <a:t>l'archivage</a:t>
            </a:r>
            <a:endParaRPr lang="en-US" sz="3000" dirty="0" smtClean="0"/>
          </a:p>
          <a:p>
            <a:endParaRPr lang="en-US" sz="800" dirty="0"/>
          </a:p>
          <a:p>
            <a:r>
              <a:rPr lang="en-US" sz="3000" dirty="0" err="1" smtClean="0"/>
              <a:t>Mandater</a:t>
            </a:r>
            <a:r>
              <a:rPr lang="en-US" sz="3000" dirty="0" smtClean="0"/>
              <a:t> </a:t>
            </a:r>
            <a:r>
              <a:rPr lang="en-US" sz="3000" dirty="0"/>
              <a:t>les </a:t>
            </a:r>
            <a:r>
              <a:rPr lang="en-US" sz="3000" dirty="0" err="1"/>
              <a:t>sauvegardes</a:t>
            </a:r>
            <a:r>
              <a:rPr lang="en-US" sz="3000" dirty="0"/>
              <a:t> </a:t>
            </a:r>
            <a:r>
              <a:rPr lang="en-US" sz="3000" dirty="0" err="1" smtClean="0"/>
              <a:t>necessaires</a:t>
            </a:r>
            <a:r>
              <a:rPr lang="en-US" sz="3000" dirty="0" smtClean="0"/>
              <a:t> </a:t>
            </a:r>
            <a:r>
              <a:rPr lang="en-US" sz="3000" dirty="0"/>
              <a:t>pour </a:t>
            </a:r>
            <a:r>
              <a:rPr lang="en-US" sz="3000" dirty="0" err="1"/>
              <a:t>l'archivage</a:t>
            </a:r>
            <a:endParaRPr lang="en-US" sz="3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la documentation</a:t>
            </a:r>
          </a:p>
        </p:txBody>
      </p:sp>
      <p:pic>
        <p:nvPicPr>
          <p:cNvPr id="5" name="Picture 4" descr="Screen Shot 2013-07-19 at 10.58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13724" r="10724" b="8176"/>
          <a:stretch/>
        </p:blipFill>
        <p:spPr>
          <a:xfrm>
            <a:off x="2876030" y="3720830"/>
            <a:ext cx="3148273" cy="28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49" y="1538739"/>
            <a:ext cx="8488373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Établir</a:t>
            </a:r>
            <a:r>
              <a:rPr lang="en-US" dirty="0" smtClean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de </a:t>
            </a:r>
            <a:r>
              <a:rPr lang="en-US" dirty="0">
                <a:solidFill>
                  <a:srgbClr val="FFFFFF"/>
                </a:solidFill>
              </a:rPr>
              <a:t>conservation </a:t>
            </a:r>
            <a:r>
              <a:rPr lang="en-US" dirty="0" err="1" smtClean="0">
                <a:solidFill>
                  <a:srgbClr val="FFFFFF"/>
                </a:solidFill>
              </a:rPr>
              <a:t>préventative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sz="1300" dirty="0" smtClean="0">
              <a:solidFill>
                <a:srgbClr val="FF0000"/>
              </a:solidFill>
            </a:endParaRPr>
          </a:p>
          <a:p>
            <a:endParaRPr lang="en-US" sz="900" dirty="0" smtClean="0"/>
          </a:p>
          <a:p>
            <a:r>
              <a:rPr lang="en-US" dirty="0" err="1" smtClean="0"/>
              <a:t>Mandater</a:t>
            </a:r>
            <a:r>
              <a:rPr lang="en-US" dirty="0" smtClean="0"/>
              <a:t> les conditions pour </a:t>
            </a:r>
            <a:r>
              <a:rPr lang="en-US" dirty="0" err="1"/>
              <a:t>l'environnement</a:t>
            </a:r>
            <a:r>
              <a:rPr lang="en-US" dirty="0"/>
              <a:t> de </a:t>
            </a:r>
            <a:r>
              <a:rPr lang="en-US" dirty="0" err="1"/>
              <a:t>stockage</a:t>
            </a:r>
            <a:r>
              <a:rPr lang="en-US" dirty="0"/>
              <a:t> de la </a:t>
            </a:r>
            <a:r>
              <a:rPr lang="en-US" dirty="0" smtClean="0"/>
              <a:t>collection</a:t>
            </a:r>
          </a:p>
          <a:p>
            <a:pPr lvl="1"/>
            <a:r>
              <a:rPr lang="en-US" sz="3200" dirty="0" err="1" smtClean="0"/>
              <a:t>Une</a:t>
            </a:r>
            <a:r>
              <a:rPr lang="en-US" sz="3200" dirty="0" smtClean="0"/>
              <a:t> temperature </a:t>
            </a:r>
            <a:r>
              <a:rPr lang="en-US" sz="3200" dirty="0" smtClean="0">
                <a:solidFill>
                  <a:srgbClr val="FFFFFF"/>
                </a:solidFill>
              </a:rPr>
              <a:t>stable (22°C)</a:t>
            </a:r>
          </a:p>
          <a:p>
            <a:pPr lvl="1"/>
            <a:r>
              <a:rPr lang="en-US" sz="3200" dirty="0" smtClean="0">
                <a:solidFill>
                  <a:srgbClr val="FFFFFF"/>
                </a:solidFill>
              </a:rPr>
              <a:t>Control de </a:t>
            </a:r>
            <a:r>
              <a:rPr lang="en-US" sz="3200" dirty="0" err="1" smtClean="0">
                <a:solidFill>
                  <a:srgbClr val="FFFFFF"/>
                </a:solidFill>
              </a:rPr>
              <a:t>l’humidité</a:t>
            </a:r>
            <a:endParaRPr lang="en-US" sz="3200" dirty="0" smtClean="0">
              <a:solidFill>
                <a:srgbClr val="FFFFFF"/>
              </a:solidFill>
            </a:endParaRPr>
          </a:p>
          <a:p>
            <a:pPr lvl="1"/>
            <a:r>
              <a:rPr lang="en-US" sz="3200" dirty="0" err="1" smtClean="0"/>
              <a:t>Controle</a:t>
            </a:r>
            <a:r>
              <a:rPr lang="en-US" sz="3200" dirty="0" smtClean="0"/>
              <a:t> des </a:t>
            </a:r>
            <a:r>
              <a:rPr lang="en-US" sz="3200" dirty="0" err="1" smtClean="0"/>
              <a:t>pestes</a:t>
            </a:r>
            <a:endParaRPr lang="en-US" sz="3200" dirty="0" smtClean="0"/>
          </a:p>
          <a:p>
            <a:pPr lvl="1"/>
            <a:endParaRPr lang="en-US" sz="900" dirty="0" smtClean="0"/>
          </a:p>
          <a:p>
            <a:pPr marL="914400" lvl="2" indent="0">
              <a:buNone/>
            </a:pPr>
            <a:endParaRPr lang="en-US" sz="900" dirty="0"/>
          </a:p>
          <a:p>
            <a:r>
              <a:rPr lang="en-US" dirty="0" err="1" smtClean="0"/>
              <a:t>Mandater</a:t>
            </a:r>
            <a:r>
              <a:rPr lang="en-US" dirty="0" smtClean="0"/>
              <a:t> </a:t>
            </a:r>
            <a:r>
              <a:rPr lang="en-US" dirty="0"/>
              <a:t>les conditions et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les </a:t>
            </a:r>
            <a:r>
              <a:rPr lang="en-US" dirty="0" err="1"/>
              <a:t>intervalles</a:t>
            </a:r>
            <a:r>
              <a:rPr lang="en-US" dirty="0"/>
              <a:t> </a:t>
            </a:r>
            <a:r>
              <a:rPr lang="en-US" dirty="0" smtClean="0"/>
              <a:t>pour </a:t>
            </a:r>
            <a:r>
              <a:rPr lang="en-US" dirty="0" err="1"/>
              <a:t>surveiller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inventaires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l'entretien</a:t>
            </a:r>
            <a:r>
              <a:rPr lang="en-US" sz="3200" dirty="0" smtClean="0"/>
              <a:t> </a:t>
            </a:r>
            <a:r>
              <a:rPr lang="en-US" sz="3200" dirty="0"/>
              <a:t>des collections</a:t>
            </a:r>
          </a:p>
        </p:txBody>
      </p:sp>
      <p:pic>
        <p:nvPicPr>
          <p:cNvPr id="2" name="Picture 1" descr="IMG_227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0" r="14841"/>
          <a:stretch/>
        </p:blipFill>
        <p:spPr>
          <a:xfrm>
            <a:off x="6461011" y="3052553"/>
            <a:ext cx="2484561" cy="32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15" y="317945"/>
            <a:ext cx="8895040" cy="26226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 smtClean="0"/>
              <a:t>C</a:t>
            </a:r>
            <a:r>
              <a:rPr lang="en-US" sz="3600" dirty="0" err="1"/>
              <a:t>e</a:t>
            </a:r>
            <a:r>
              <a:rPr lang="en-US" sz="3600" dirty="0" err="1" smtClean="0"/>
              <a:t>tte</a:t>
            </a:r>
            <a:r>
              <a:rPr lang="en-US" sz="3600" dirty="0" smtClean="0"/>
              <a:t> </a:t>
            </a:r>
            <a:r>
              <a:rPr lang="en-US" sz="3600" dirty="0" err="1" smtClean="0"/>
              <a:t>présentation</a:t>
            </a:r>
            <a:r>
              <a:rPr lang="en-US" sz="3600" dirty="0" smtClean="0"/>
              <a:t> sera </a:t>
            </a:r>
          </a:p>
          <a:p>
            <a:pPr marL="0" indent="0" algn="ctr">
              <a:buNone/>
            </a:pPr>
            <a:r>
              <a:rPr lang="en-US" sz="3600" dirty="0" err="1" smtClean="0"/>
              <a:t>sur</a:t>
            </a:r>
            <a:r>
              <a:rPr lang="en-US" sz="3600" dirty="0" smtClean="0"/>
              <a:t> </a:t>
            </a:r>
            <a:r>
              <a:rPr lang="en-US" sz="3600" dirty="0" err="1" smtClean="0"/>
              <a:t>notre</a:t>
            </a:r>
            <a:r>
              <a:rPr lang="en-US" sz="3600" dirty="0" smtClean="0"/>
              <a:t> site internet:</a:t>
            </a:r>
          </a:p>
          <a:p>
            <a:pPr marL="0" indent="0" algn="ctr">
              <a:buNone/>
            </a:pPr>
            <a:r>
              <a:rPr lang="en-US" sz="3600" dirty="0" err="1" smtClean="0"/>
              <a:t>www.caballiance.org</a:t>
            </a:r>
            <a:endParaRPr lang="en-US" sz="3600" dirty="0"/>
          </a:p>
        </p:txBody>
      </p:sp>
      <p:pic>
        <p:nvPicPr>
          <p:cNvPr id="2" name="Picture 1" descr="Screen Shot 2013-07-22 at 7.4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8" y="2649301"/>
            <a:ext cx="7838350" cy="40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9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91" y="1144026"/>
            <a:ext cx="8352009" cy="5572454"/>
          </a:xfrm>
        </p:spPr>
        <p:txBody>
          <a:bodyPr>
            <a:normAutofit fontScale="92500"/>
          </a:bodyPr>
          <a:lstStyle/>
          <a:p>
            <a:r>
              <a:rPr lang="en-US" sz="3000" dirty="0" err="1"/>
              <a:t>Établir</a:t>
            </a:r>
            <a:r>
              <a:rPr lang="en-US" sz="3000" dirty="0"/>
              <a:t> </a:t>
            </a:r>
            <a:r>
              <a:rPr lang="en-US" sz="3000" dirty="0" smtClean="0"/>
              <a:t>le format des </a:t>
            </a:r>
            <a:r>
              <a:rPr lang="en-US" sz="3000" dirty="0" err="1" smtClean="0"/>
              <a:t>données</a:t>
            </a:r>
            <a:r>
              <a:rPr lang="en-US" sz="3000" dirty="0" smtClean="0"/>
              <a:t> </a:t>
            </a:r>
            <a:r>
              <a:rPr lang="en-US" sz="3000" dirty="0" err="1" smtClean="0"/>
              <a:t>dans</a:t>
            </a:r>
            <a:r>
              <a:rPr lang="en-US" sz="3000" dirty="0" smtClean="0"/>
              <a:t> le catalogue et </a:t>
            </a:r>
            <a:r>
              <a:rPr lang="en-US" sz="3000" dirty="0"/>
              <a:t>les </a:t>
            </a:r>
            <a:r>
              <a:rPr lang="en-US" sz="3000" dirty="0" err="1"/>
              <a:t>normes</a:t>
            </a:r>
            <a:r>
              <a:rPr lang="en-US" sz="3000" dirty="0"/>
              <a:t> pour </a:t>
            </a:r>
            <a:r>
              <a:rPr lang="en-US" sz="3000" dirty="0" err="1" smtClean="0"/>
              <a:t>associer</a:t>
            </a:r>
            <a:r>
              <a:rPr lang="en-US" sz="3000" dirty="0" smtClean="0"/>
              <a:t> les </a:t>
            </a:r>
            <a:r>
              <a:rPr lang="en-US" sz="3000" dirty="0" err="1" smtClean="0"/>
              <a:t>numeros</a:t>
            </a:r>
            <a:r>
              <a:rPr lang="en-US" sz="3000" dirty="0" smtClean="0"/>
              <a:t> de catalogue</a:t>
            </a:r>
          </a:p>
          <a:p>
            <a:endParaRPr lang="en-US" sz="1300" dirty="0" smtClean="0"/>
          </a:p>
          <a:p>
            <a:r>
              <a:rPr lang="en-US" sz="3000" dirty="0" smtClean="0"/>
              <a:t>Les </a:t>
            </a:r>
            <a:r>
              <a:rPr lang="en-US" sz="3000" dirty="0" err="1"/>
              <a:t>politiques</a:t>
            </a:r>
            <a:r>
              <a:rPr lang="en-US" sz="3000" dirty="0"/>
              <a:t> </a:t>
            </a:r>
            <a:r>
              <a:rPr lang="en-US" sz="3000" dirty="0" err="1" smtClean="0"/>
              <a:t>devraient</a:t>
            </a:r>
            <a:r>
              <a:rPr lang="en-US" sz="3000" dirty="0" smtClean="0"/>
              <a:t> </a:t>
            </a:r>
            <a:r>
              <a:rPr lang="en-US" sz="3000" dirty="0" err="1"/>
              <a:t>préciser</a:t>
            </a:r>
            <a:r>
              <a:rPr lang="en-US" sz="3000" dirty="0"/>
              <a:t> comment les </a:t>
            </a:r>
            <a:r>
              <a:rPr lang="en-US" sz="3000" dirty="0" err="1"/>
              <a:t>échantillons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</a:t>
            </a:r>
            <a:r>
              <a:rPr lang="en-US" sz="3000" dirty="0" err="1"/>
              <a:t>catalogués</a:t>
            </a:r>
            <a:r>
              <a:rPr lang="en-US" sz="3000" dirty="0"/>
              <a:t>: </a:t>
            </a:r>
            <a:endParaRPr lang="en-US" sz="3000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 </a:t>
            </a:r>
            <a:r>
              <a:rPr lang="en-US" dirty="0" err="1" smtClean="0">
                <a:solidFill>
                  <a:srgbClr val="FFFF00"/>
                </a:solidFill>
              </a:rPr>
              <a:t>numéro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d'accession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un </a:t>
            </a:r>
            <a:r>
              <a:rPr lang="en-US" dirty="0" err="1">
                <a:solidFill>
                  <a:srgbClr val="FFFFFF"/>
                </a:solidFill>
              </a:rPr>
              <a:t>numéro</a:t>
            </a:r>
            <a:r>
              <a:rPr lang="en-US" dirty="0">
                <a:solidFill>
                  <a:srgbClr val="FFFFFF"/>
                </a:solidFill>
              </a:rPr>
              <a:t> unique </a:t>
            </a:r>
            <a:r>
              <a:rPr lang="en-US" dirty="0" err="1">
                <a:solidFill>
                  <a:srgbClr val="FFFFFF"/>
                </a:solidFill>
              </a:rPr>
              <a:t>assigné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à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un </a:t>
            </a:r>
            <a:r>
              <a:rPr lang="en-US" dirty="0" err="1" smtClean="0">
                <a:solidFill>
                  <a:srgbClr val="FFFFFF"/>
                </a:solidFill>
              </a:rPr>
              <a:t>groupe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spécimens</a:t>
            </a:r>
            <a:r>
              <a:rPr lang="en-US" dirty="0" smtClean="0">
                <a:solidFill>
                  <a:srgbClr val="FFFFFF"/>
                </a:solidFill>
              </a:rPr>
              <a:t> de la </a:t>
            </a:r>
            <a:r>
              <a:rPr lang="en-US" dirty="0" err="1" smtClean="0">
                <a:solidFill>
                  <a:srgbClr val="FFFFFF"/>
                </a:solidFill>
              </a:rPr>
              <a:t>même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éxpedition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900" dirty="0" smtClean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Le </a:t>
            </a:r>
            <a:r>
              <a:rPr lang="en-US" dirty="0" err="1">
                <a:solidFill>
                  <a:srgbClr val="FFFF00"/>
                </a:solidFill>
              </a:rPr>
              <a:t>numéro</a:t>
            </a:r>
            <a:r>
              <a:rPr lang="en-US" dirty="0">
                <a:solidFill>
                  <a:srgbClr val="FFFF00"/>
                </a:solidFill>
              </a:rPr>
              <a:t> du catalogue</a:t>
            </a:r>
            <a:r>
              <a:rPr lang="en-US" dirty="0">
                <a:solidFill>
                  <a:srgbClr val="FFFFFF"/>
                </a:solidFill>
              </a:rPr>
              <a:t>: un </a:t>
            </a:r>
            <a:r>
              <a:rPr lang="en-US" dirty="0" err="1">
                <a:solidFill>
                  <a:srgbClr val="FFFFFF"/>
                </a:solidFill>
              </a:rPr>
              <a:t>numéro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unique </a:t>
            </a:r>
            <a:r>
              <a:rPr lang="en-US" dirty="0" err="1" smtClean="0">
                <a:solidFill>
                  <a:srgbClr val="FFFFFF"/>
                </a:solidFill>
              </a:rPr>
              <a:t>assigné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à</a:t>
            </a:r>
            <a:r>
              <a:rPr lang="en-US" dirty="0">
                <a:solidFill>
                  <a:srgbClr val="FFFFFF"/>
                </a:solidFill>
              </a:rPr>
              <a:t> un </a:t>
            </a:r>
            <a:r>
              <a:rPr lang="en-US" dirty="0" err="1">
                <a:solidFill>
                  <a:srgbClr val="FFFFFF"/>
                </a:solidFill>
              </a:rPr>
              <a:t>échantillon</a:t>
            </a:r>
            <a:r>
              <a:rPr lang="en-US" dirty="0">
                <a:solidFill>
                  <a:srgbClr val="FFFFFF"/>
                </a:solidFill>
              </a:rPr>
              <a:t> pour </a:t>
            </a:r>
            <a:r>
              <a:rPr lang="en-US" dirty="0" err="1">
                <a:solidFill>
                  <a:srgbClr val="FFFFFF"/>
                </a:solidFill>
              </a:rPr>
              <a:t>donner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mode </a:t>
            </a:r>
            <a:r>
              <a:rPr lang="en-US" dirty="0" err="1" smtClean="0">
                <a:solidFill>
                  <a:srgbClr val="FFFFFF"/>
                </a:solidFill>
              </a:rPr>
              <a:t>d'identification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sz="900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Le </a:t>
            </a:r>
            <a:r>
              <a:rPr lang="en-US" dirty="0" err="1">
                <a:solidFill>
                  <a:srgbClr val="FFFF00"/>
                </a:solidFill>
              </a:rPr>
              <a:t>numéro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chercheur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un </a:t>
            </a:r>
            <a:r>
              <a:rPr lang="en-US" dirty="0" err="1">
                <a:solidFill>
                  <a:srgbClr val="FFFFFF"/>
                </a:solidFill>
              </a:rPr>
              <a:t>numéro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assigné</a:t>
            </a:r>
            <a:r>
              <a:rPr lang="en-US" dirty="0">
                <a:solidFill>
                  <a:srgbClr val="FFFFFF"/>
                </a:solidFill>
              </a:rPr>
              <a:t> par le </a:t>
            </a:r>
            <a:r>
              <a:rPr lang="en-US" dirty="0" err="1">
                <a:solidFill>
                  <a:srgbClr val="FFFFFF"/>
                </a:solidFill>
              </a:rPr>
              <a:t>chercheur</a:t>
            </a:r>
            <a:r>
              <a:rPr lang="en-US" dirty="0">
                <a:solidFill>
                  <a:srgbClr val="FFFFFF"/>
                </a:solidFill>
              </a:rPr>
              <a:t> pendant le travail </a:t>
            </a:r>
            <a:r>
              <a:rPr lang="en-US" dirty="0" err="1">
                <a:solidFill>
                  <a:srgbClr val="FFFFFF"/>
                </a:solidFill>
              </a:rPr>
              <a:t>sur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terrain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</a:t>
            </a:r>
            <a:r>
              <a:rPr lang="en-US" sz="3200" dirty="0" err="1"/>
              <a:t>l'intendance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3456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19 at 11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9" y="314136"/>
            <a:ext cx="8998497" cy="60511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75110" y="5795905"/>
            <a:ext cx="1197060" cy="5401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198" y="1064414"/>
            <a:ext cx="2137162" cy="68508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01384" y="2436292"/>
            <a:ext cx="2284629" cy="5401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189" y="3485150"/>
            <a:ext cx="4299195" cy="231075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4268" y="5782443"/>
            <a:ext cx="30864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Le </a:t>
            </a:r>
            <a:r>
              <a:rPr lang="en-US" sz="2200" b="1" dirty="0" err="1" smtClean="0">
                <a:solidFill>
                  <a:srgbClr val="FF0000"/>
                </a:solidFill>
              </a:rPr>
              <a:t>numéro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d'accession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40111" y="6067583"/>
            <a:ext cx="824718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55499" y="1643912"/>
            <a:ext cx="824718" cy="428894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68161" y="1857362"/>
            <a:ext cx="30864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Le </a:t>
            </a:r>
            <a:r>
              <a:rPr lang="en-US" sz="2200" b="1" dirty="0" err="1" smtClean="0">
                <a:solidFill>
                  <a:srgbClr val="FF0000"/>
                </a:solidFill>
              </a:rPr>
              <a:t>numéro</a:t>
            </a:r>
            <a:r>
              <a:rPr lang="en-US" sz="2200" b="1" dirty="0" smtClean="0">
                <a:solidFill>
                  <a:srgbClr val="FF0000"/>
                </a:solidFill>
              </a:rPr>
              <a:t> du catalogue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24548" y="2380270"/>
            <a:ext cx="1763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Le </a:t>
            </a:r>
            <a:r>
              <a:rPr lang="en-US" sz="2200" b="1" dirty="0" err="1" smtClean="0">
                <a:solidFill>
                  <a:srgbClr val="FF0000"/>
                </a:solidFill>
              </a:rPr>
              <a:t>numéro</a:t>
            </a:r>
            <a:r>
              <a:rPr lang="en-US" sz="2200" b="1" dirty="0" smtClean="0">
                <a:solidFill>
                  <a:srgbClr val="FF0000"/>
                </a:solidFill>
              </a:rPr>
              <a:t> de </a:t>
            </a:r>
            <a:r>
              <a:rPr lang="en-US" sz="2200" b="1" dirty="0" err="1" smtClean="0">
                <a:solidFill>
                  <a:srgbClr val="FF0000"/>
                </a:solidFill>
              </a:rPr>
              <a:t>chercheur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06419" y="2721432"/>
            <a:ext cx="824718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8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09" y="1071108"/>
            <a:ext cx="8566765" cy="56795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Établir</a:t>
            </a:r>
            <a:r>
              <a:rPr lang="en-US" dirty="0" smtClean="0"/>
              <a:t> </a:t>
            </a:r>
            <a:r>
              <a:rPr lang="en-US" dirty="0"/>
              <a:t>qui a le </a:t>
            </a:r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 smtClean="0"/>
              <a:t>d'approuver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refuser</a:t>
            </a:r>
            <a:r>
              <a:rPr lang="en-US" dirty="0" smtClean="0"/>
              <a:t> </a:t>
            </a:r>
            <a:r>
              <a:rPr lang="en-US" dirty="0" err="1"/>
              <a:t>l'accès</a:t>
            </a:r>
            <a:r>
              <a:rPr lang="en-US" dirty="0"/>
              <a:t> aux collections et de </a:t>
            </a:r>
            <a:r>
              <a:rPr lang="en-US" dirty="0" err="1" smtClean="0"/>
              <a:t>l'utiliser</a:t>
            </a:r>
            <a:endParaRPr lang="en-US" dirty="0" smtClean="0"/>
          </a:p>
          <a:p>
            <a:endParaRPr lang="en-US" sz="1200" dirty="0"/>
          </a:p>
          <a:p>
            <a:r>
              <a:rPr lang="en-US" dirty="0" err="1" smtClean="0"/>
              <a:t>Réguler</a:t>
            </a:r>
            <a:r>
              <a:rPr lang="en-US" dirty="0" smtClean="0"/>
              <a:t> </a:t>
            </a:r>
            <a:r>
              <a:rPr lang="en-US" dirty="0" err="1"/>
              <a:t>l'accès</a:t>
            </a:r>
            <a:r>
              <a:rPr lang="en-US" dirty="0"/>
              <a:t> et </a:t>
            </a:r>
            <a:r>
              <a:rPr lang="en-US" dirty="0" err="1"/>
              <a:t>l'utilisation</a:t>
            </a:r>
            <a:r>
              <a:rPr lang="en-US" dirty="0"/>
              <a:t> des collections </a:t>
            </a:r>
            <a:r>
              <a:rPr lang="en-US" dirty="0">
                <a:solidFill>
                  <a:srgbClr val="FFFFFF"/>
                </a:solidFill>
              </a:rPr>
              <a:t>pour les buts divers:</a:t>
            </a:r>
          </a:p>
          <a:p>
            <a:pPr lvl="1"/>
            <a:r>
              <a:rPr lang="en-US" sz="3200" dirty="0" err="1" smtClean="0">
                <a:solidFill>
                  <a:srgbClr val="FFFFFF"/>
                </a:solidFill>
              </a:rPr>
              <a:t>L’éducation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3200" dirty="0" err="1">
                <a:solidFill>
                  <a:srgbClr val="FFFFFF"/>
                </a:solidFill>
              </a:rPr>
              <a:t>L'exposition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endParaRPr lang="en-US" sz="3200" dirty="0" smtClean="0">
              <a:solidFill>
                <a:srgbClr val="FFFFFF"/>
              </a:solidFill>
            </a:endParaRPr>
          </a:p>
          <a:p>
            <a:pPr lvl="1"/>
            <a:r>
              <a:rPr lang="en-US" sz="3200" dirty="0"/>
              <a:t>La </a:t>
            </a:r>
            <a:r>
              <a:rPr lang="en-US" sz="3200" dirty="0" err="1"/>
              <a:t>recherche</a:t>
            </a:r>
            <a:r>
              <a:rPr lang="en-US" sz="3200" dirty="0"/>
              <a:t> </a:t>
            </a:r>
            <a:endParaRPr lang="en-US" sz="3200" dirty="0" smtClean="0"/>
          </a:p>
          <a:p>
            <a:pPr lvl="2"/>
            <a:r>
              <a:rPr lang="en-US" sz="2600" dirty="0" smtClean="0"/>
              <a:t>Par </a:t>
            </a:r>
            <a:r>
              <a:rPr lang="en-US" sz="2600" dirty="0" err="1"/>
              <a:t>exemple</a:t>
            </a:r>
            <a:r>
              <a:rPr lang="en-US" sz="2600" dirty="0"/>
              <a:t>: on ne </a:t>
            </a:r>
            <a:r>
              <a:rPr lang="en-US" sz="2600" dirty="0" err="1"/>
              <a:t>peut</a:t>
            </a:r>
            <a:r>
              <a:rPr lang="en-US" sz="2600" dirty="0"/>
              <a:t> </a:t>
            </a:r>
            <a:endParaRPr lang="en-US" sz="2600" dirty="0" smtClean="0"/>
          </a:p>
          <a:p>
            <a:pPr marL="914400" lvl="2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pas </a:t>
            </a:r>
            <a:r>
              <a:rPr lang="en-US" sz="2600" dirty="0"/>
              <a:t>faire </a:t>
            </a:r>
            <a:r>
              <a:rPr lang="en-US" sz="2600" dirty="0" err="1"/>
              <a:t>l'échantillonnage</a:t>
            </a:r>
            <a:r>
              <a:rPr lang="en-US" sz="2600" dirty="0"/>
              <a:t> </a:t>
            </a:r>
            <a:endParaRPr lang="en-US" sz="2600" dirty="0" smtClean="0"/>
          </a:p>
          <a:p>
            <a:pPr marL="914400" lvl="2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</a:t>
            </a:r>
            <a:r>
              <a:rPr lang="en-US" sz="2600" dirty="0" err="1" smtClean="0"/>
              <a:t>destructif</a:t>
            </a:r>
            <a:r>
              <a:rPr lang="en-US" sz="2600" dirty="0" smtClean="0"/>
              <a:t> </a:t>
            </a:r>
            <a:r>
              <a:rPr lang="en-US" sz="2600" dirty="0"/>
              <a:t>(la </a:t>
            </a:r>
            <a:r>
              <a:rPr lang="en-US" sz="2600" dirty="0" smtClean="0"/>
              <a:t>dissection)</a:t>
            </a:r>
          </a:p>
          <a:p>
            <a:pPr marL="914400" lvl="2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</a:t>
            </a:r>
            <a:r>
              <a:rPr lang="en-US" sz="2600" dirty="0"/>
              <a:t>sans </a:t>
            </a:r>
            <a:r>
              <a:rPr lang="en-US" sz="2600" dirty="0" err="1" smtClean="0"/>
              <a:t>autorisation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</a:t>
            </a:r>
            <a:r>
              <a:rPr lang="en-US" sz="3200" dirty="0" err="1"/>
              <a:t>l'accès</a:t>
            </a:r>
            <a:r>
              <a:rPr lang="en-US" sz="3200" dirty="0"/>
              <a:t> et </a:t>
            </a:r>
            <a:r>
              <a:rPr lang="en-US" sz="3200" dirty="0" err="1"/>
              <a:t>l'utilisation</a:t>
            </a:r>
            <a:endParaRPr lang="en-US" sz="3200" dirty="0"/>
          </a:p>
        </p:txBody>
      </p:sp>
      <p:pic>
        <p:nvPicPr>
          <p:cNvPr id="2" name="Picture 1" descr="Screen Shot 2013-07-23 at 11.3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40" y="2904633"/>
            <a:ext cx="2948759" cy="3608108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65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86" y="1126975"/>
            <a:ext cx="8301144" cy="52070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Un prêt: </a:t>
            </a:r>
            <a:r>
              <a:rPr lang="en-US" dirty="0"/>
              <a:t>un </a:t>
            </a:r>
            <a:r>
              <a:rPr lang="en-US" dirty="0" err="1"/>
              <a:t>échantillon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transféré</a:t>
            </a:r>
            <a:r>
              <a:rPr lang="en-US" dirty="0"/>
              <a:t> </a:t>
            </a:r>
            <a:r>
              <a:rPr lang="en-US" dirty="0" err="1"/>
              <a:t>temporairement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garde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 smtClean="0"/>
              <a:t>partie</a:t>
            </a:r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Les </a:t>
            </a:r>
            <a:r>
              <a:rPr lang="en-US" dirty="0" err="1"/>
              <a:t>politiques</a:t>
            </a:r>
            <a:r>
              <a:rPr lang="en-US" dirty="0"/>
              <a:t> de prêt </a:t>
            </a:r>
            <a:r>
              <a:rPr lang="en-US" dirty="0" err="1"/>
              <a:t>régit</a:t>
            </a:r>
            <a:r>
              <a:rPr lang="en-US" dirty="0"/>
              <a:t> qui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recevoir</a:t>
            </a:r>
            <a:r>
              <a:rPr lang="en-US" dirty="0"/>
              <a:t> les </a:t>
            </a:r>
            <a:r>
              <a:rPr lang="en-US" dirty="0" err="1"/>
              <a:t>prêts</a:t>
            </a:r>
            <a:r>
              <a:rPr lang="en-US" dirty="0"/>
              <a:t> et aux </a:t>
            </a: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smtClean="0"/>
              <a:t>fins</a:t>
            </a:r>
          </a:p>
          <a:p>
            <a:endParaRPr lang="en-US" sz="1500" dirty="0"/>
          </a:p>
          <a:p>
            <a:r>
              <a:rPr lang="en-US" dirty="0" smtClean="0"/>
              <a:t>La </a:t>
            </a:r>
            <a:r>
              <a:rPr lang="en-US" dirty="0" err="1"/>
              <a:t>plupart</a:t>
            </a:r>
            <a:r>
              <a:rPr lang="en-US" dirty="0"/>
              <a:t> des </a:t>
            </a:r>
            <a:r>
              <a:rPr lang="en-US" dirty="0" err="1"/>
              <a:t>musées</a:t>
            </a:r>
            <a:r>
              <a:rPr lang="en-US" dirty="0"/>
              <a:t> font les </a:t>
            </a:r>
            <a:r>
              <a:rPr lang="en-US" dirty="0" err="1"/>
              <a:t>prêts</a:t>
            </a:r>
            <a:r>
              <a:rPr lang="en-US" dirty="0"/>
              <a:t> aux </a:t>
            </a:r>
            <a:r>
              <a:rPr lang="en-US" dirty="0" err="1"/>
              <a:t>autres</a:t>
            </a:r>
            <a:r>
              <a:rPr lang="en-US" dirty="0"/>
              <a:t> institutions (et pas les </a:t>
            </a:r>
            <a:r>
              <a:rPr lang="en-US" dirty="0" err="1"/>
              <a:t>individus</a:t>
            </a:r>
            <a:r>
              <a:rPr lang="en-US" dirty="0" smtClean="0"/>
              <a:t>)</a:t>
            </a:r>
          </a:p>
          <a:p>
            <a:endParaRPr lang="en-US" sz="1500" dirty="0"/>
          </a:p>
          <a:p>
            <a:r>
              <a:rPr lang="en-US" dirty="0" smtClean="0"/>
              <a:t>Les </a:t>
            </a:r>
            <a:r>
              <a:rPr lang="en-US" dirty="0" err="1"/>
              <a:t>politiques</a:t>
            </a:r>
            <a:r>
              <a:rPr lang="en-US" dirty="0"/>
              <a:t> de prêt </a:t>
            </a:r>
            <a:r>
              <a:rPr lang="en-US" dirty="0" err="1" smtClean="0"/>
              <a:t>décrit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les </a:t>
            </a:r>
            <a:r>
              <a:rPr lang="en-US" dirty="0" err="1"/>
              <a:t>demandes</a:t>
            </a:r>
            <a:r>
              <a:rPr lang="en-US" dirty="0"/>
              <a:t> de </a:t>
            </a:r>
            <a:r>
              <a:rPr lang="en-US" dirty="0" err="1" smtClean="0"/>
              <a:t>prêts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/>
              <a:t>sécurité</a:t>
            </a:r>
            <a:r>
              <a:rPr lang="en-US" dirty="0"/>
              <a:t> des </a:t>
            </a:r>
            <a:r>
              <a:rPr lang="en-US" dirty="0" err="1" smtClean="0"/>
              <a:t>échantillons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/>
              <a:t>méthodologie</a:t>
            </a:r>
            <a:r>
              <a:rPr lang="en-US" dirty="0"/>
              <a:t> de </a:t>
            </a:r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les </a:t>
            </a:r>
            <a:r>
              <a:rPr lang="en-US" dirty="0" err="1"/>
              <a:t>procédures</a:t>
            </a:r>
            <a:r>
              <a:rPr lang="en-US" dirty="0"/>
              <a:t> </a:t>
            </a:r>
            <a:r>
              <a:rPr lang="en-US" dirty="0" smtClean="0"/>
              <a:t>pour le retour </a:t>
            </a:r>
            <a:r>
              <a:rPr lang="en-US" dirty="0"/>
              <a:t>du </a:t>
            </a:r>
            <a:r>
              <a:rPr lang="en-US" dirty="0" smtClean="0"/>
              <a:t>prêt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les </a:t>
            </a:r>
            <a:r>
              <a:rPr lang="en-US" sz="3200" dirty="0" err="1"/>
              <a:t>prêts</a:t>
            </a:r>
            <a:endParaRPr lang="en-US" sz="3200" dirty="0"/>
          </a:p>
        </p:txBody>
      </p:sp>
      <p:pic>
        <p:nvPicPr>
          <p:cNvPr id="5" name="Picture 4" descr="Screen Shot 2013-07-19 at 11.10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4" t="44278" r="8992" b="24551"/>
          <a:stretch/>
        </p:blipFill>
        <p:spPr>
          <a:xfrm>
            <a:off x="6403036" y="3846025"/>
            <a:ext cx="2337422" cy="18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08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19 at 11.10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5"/>
          <a:stretch/>
        </p:blipFill>
        <p:spPr>
          <a:xfrm>
            <a:off x="1305647" y="1845125"/>
            <a:ext cx="6564006" cy="4542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7947" y="594498"/>
            <a:ext cx="7806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FF"/>
                </a:solidFill>
              </a:rPr>
              <a:t>Etablir</a:t>
            </a:r>
            <a:r>
              <a:rPr lang="en-US" sz="3200" dirty="0" smtClean="0">
                <a:solidFill>
                  <a:srgbClr val="FFFFFF"/>
                </a:solidFill>
              </a:rPr>
              <a:t> un site internet pour le </a:t>
            </a:r>
            <a:r>
              <a:rPr lang="en-US" sz="3200" dirty="0" err="1" smtClean="0">
                <a:solidFill>
                  <a:srgbClr val="FFFFFF"/>
                </a:solidFill>
              </a:rPr>
              <a:t>musée</a:t>
            </a:r>
            <a:r>
              <a:rPr lang="en-US" sz="3200" dirty="0" smtClean="0">
                <a:solidFill>
                  <a:srgbClr val="FFFFFF"/>
                </a:solidFill>
              </a:rPr>
              <a:t> et la collection qui </a:t>
            </a:r>
            <a:r>
              <a:rPr lang="en-US" sz="3200" dirty="0" err="1" smtClean="0">
                <a:solidFill>
                  <a:srgbClr val="FFFFFF"/>
                </a:solidFill>
              </a:rPr>
              <a:t>decrit</a:t>
            </a:r>
            <a:r>
              <a:rPr lang="en-US" sz="3200" dirty="0" smtClean="0">
                <a:solidFill>
                  <a:srgbClr val="FFFFFF"/>
                </a:solidFill>
              </a:rPr>
              <a:t> les </a:t>
            </a:r>
            <a:r>
              <a:rPr lang="en-US" sz="3200" dirty="0" err="1" smtClean="0">
                <a:solidFill>
                  <a:srgbClr val="FFFFFF"/>
                </a:solidFill>
              </a:rPr>
              <a:t>politiques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1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83" y="1162222"/>
            <a:ext cx="8229600" cy="56957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Donner </a:t>
            </a:r>
            <a:r>
              <a:rPr lang="en-US" dirty="0"/>
              <a:t>le </a:t>
            </a:r>
            <a:r>
              <a:rPr lang="en-US" dirty="0" err="1"/>
              <a:t>processus</a:t>
            </a:r>
            <a:r>
              <a:rPr lang="en-US" dirty="0"/>
              <a:t> pour identifier et </a:t>
            </a:r>
            <a:r>
              <a:rPr lang="en-US" dirty="0" err="1"/>
              <a:t>réduire</a:t>
            </a:r>
            <a:r>
              <a:rPr lang="en-US" dirty="0"/>
              <a:t> les </a:t>
            </a:r>
            <a:r>
              <a:rPr lang="en-US" dirty="0" err="1"/>
              <a:t>risques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propos des </a:t>
            </a:r>
            <a:r>
              <a:rPr lang="en-US" dirty="0" smtClean="0"/>
              <a:t>collections</a:t>
            </a:r>
          </a:p>
          <a:p>
            <a:endParaRPr lang="en-US" sz="1200" dirty="0"/>
          </a:p>
          <a:p>
            <a:r>
              <a:rPr lang="en-US" dirty="0" err="1" smtClean="0"/>
              <a:t>Établir</a:t>
            </a:r>
            <a:r>
              <a:rPr lang="en-US" dirty="0" smtClean="0"/>
              <a:t> </a:t>
            </a:r>
            <a:r>
              <a:rPr lang="en-US" dirty="0"/>
              <a:t>un plan pour </a:t>
            </a:r>
            <a:r>
              <a:rPr lang="en-US" dirty="0" err="1" smtClean="0"/>
              <a:t>gérer</a:t>
            </a:r>
            <a:r>
              <a:rPr lang="en-US" dirty="0" smtClean="0"/>
              <a:t> les </a:t>
            </a:r>
            <a:r>
              <a:rPr lang="en-US" dirty="0" err="1" smtClean="0"/>
              <a:t>pestes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err="1" smtClean="0"/>
              <a:t>Mandater</a:t>
            </a:r>
            <a:r>
              <a:rPr lang="en-US" dirty="0" smtClean="0"/>
              <a:t> les </a:t>
            </a:r>
            <a:r>
              <a:rPr lang="en-US" dirty="0" err="1" smtClean="0"/>
              <a:t>exigences</a:t>
            </a:r>
            <a:r>
              <a:rPr lang="en-US" dirty="0" smtClean="0"/>
              <a:t> de la </a:t>
            </a:r>
            <a:r>
              <a:rPr lang="en-US" dirty="0" err="1" smtClean="0"/>
              <a:t>sécurité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err="1" smtClean="0"/>
              <a:t>Decrit</a:t>
            </a:r>
            <a:r>
              <a:rPr lang="en-US" dirty="0" smtClean="0"/>
              <a:t> les </a:t>
            </a:r>
            <a:r>
              <a:rPr lang="en-US" dirty="0" err="1" smtClean="0"/>
              <a:t>risques</a:t>
            </a:r>
            <a:r>
              <a:rPr lang="en-US" dirty="0" smtClean="0"/>
              <a:t> de santé </a:t>
            </a:r>
            <a:r>
              <a:rPr lang="en-US" dirty="0" err="1" smtClean="0"/>
              <a:t>associer</a:t>
            </a:r>
            <a:r>
              <a:rPr lang="en-US" dirty="0" smtClean="0"/>
              <a:t> avec les </a:t>
            </a:r>
            <a:r>
              <a:rPr lang="en-US" dirty="0" err="1" smtClean="0"/>
              <a:t>produits</a:t>
            </a:r>
            <a:r>
              <a:rPr lang="en-US" dirty="0" smtClean="0"/>
              <a:t> de </a:t>
            </a:r>
            <a:r>
              <a:rPr lang="en-US" dirty="0" err="1" smtClean="0"/>
              <a:t>préservation</a:t>
            </a:r>
            <a:r>
              <a:rPr lang="en-US" dirty="0" smtClean="0"/>
              <a:t> (</a:t>
            </a:r>
            <a:r>
              <a:rPr lang="en-US" dirty="0" err="1" smtClean="0"/>
              <a:t>formol</a:t>
            </a:r>
            <a:r>
              <a:rPr lang="en-US" dirty="0" smtClean="0"/>
              <a:t>) </a:t>
            </a:r>
          </a:p>
          <a:p>
            <a:endParaRPr lang="en-US" sz="1200" dirty="0" smtClean="0"/>
          </a:p>
          <a:p>
            <a:r>
              <a:rPr lang="en-US" dirty="0" err="1" smtClean="0"/>
              <a:t>S'assurer</a:t>
            </a:r>
            <a:r>
              <a:rPr lang="en-US" dirty="0" smtClean="0"/>
              <a:t> </a:t>
            </a:r>
            <a:r>
              <a:rPr lang="en-US" dirty="0"/>
              <a:t>un plan en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smtClean="0"/>
              <a:t>de catastrophe (</a:t>
            </a:r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incendie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FFFF"/>
                </a:solidFill>
              </a:rPr>
              <a:t>cause des </a:t>
            </a:r>
            <a:r>
              <a:rPr lang="en-US" dirty="0" err="1">
                <a:solidFill>
                  <a:srgbClr val="FFFFFF"/>
                </a:solidFill>
              </a:rPr>
              <a:t>produits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préservation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inondation</a:t>
            </a:r>
            <a:r>
              <a:rPr lang="en-US" dirty="0" smtClean="0">
                <a:solidFill>
                  <a:srgbClr val="FFFFFF"/>
                </a:solidFill>
              </a:rPr>
              <a:t>, etc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la </a:t>
            </a:r>
            <a:r>
              <a:rPr lang="en-US" sz="3200" dirty="0" err="1"/>
              <a:t>gestion</a:t>
            </a:r>
            <a:r>
              <a:rPr lang="en-US" sz="3200" dirty="0"/>
              <a:t> du </a:t>
            </a:r>
            <a:r>
              <a:rPr lang="en-US" sz="3200" dirty="0" err="1"/>
              <a:t>risque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710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770" y="1352229"/>
            <a:ext cx="8229600" cy="55057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Les </a:t>
            </a:r>
            <a:r>
              <a:rPr lang="en-US" dirty="0" err="1"/>
              <a:t>politiques</a:t>
            </a:r>
            <a:r>
              <a:rPr lang="en-US" dirty="0"/>
              <a:t> </a:t>
            </a:r>
            <a:r>
              <a:rPr lang="en-US" dirty="0" err="1"/>
              <a:t>devraient</a:t>
            </a:r>
            <a:r>
              <a:rPr lang="en-US" dirty="0"/>
              <a:t> </a:t>
            </a:r>
            <a:r>
              <a:rPr lang="en-US" dirty="0" err="1"/>
              <a:t>aborder</a:t>
            </a:r>
            <a:r>
              <a:rPr lang="en-US" dirty="0"/>
              <a:t>: </a:t>
            </a:r>
            <a:endParaRPr lang="en-US" dirty="0" smtClean="0"/>
          </a:p>
          <a:p>
            <a:pPr lvl="0"/>
            <a:endParaRPr lang="en-US" sz="1200" dirty="0"/>
          </a:p>
          <a:p>
            <a:pPr lvl="1"/>
            <a:r>
              <a:rPr lang="en-US" sz="3200" dirty="0" err="1" smtClean="0"/>
              <a:t>L'utilisation</a:t>
            </a:r>
            <a:r>
              <a:rPr lang="en-US" sz="3200" dirty="0"/>
              <a:t> des </a:t>
            </a:r>
            <a:r>
              <a:rPr lang="en-US" sz="3200" dirty="0" err="1" smtClean="0"/>
              <a:t>données</a:t>
            </a:r>
            <a:r>
              <a:rPr lang="en-US" sz="3200" dirty="0" smtClean="0"/>
              <a:t> </a:t>
            </a:r>
            <a:r>
              <a:rPr lang="en-US" sz="3200" dirty="0" err="1" smtClean="0"/>
              <a:t>électronique</a:t>
            </a:r>
            <a:r>
              <a:rPr lang="en-US" sz="3200" dirty="0"/>
              <a:t> (</a:t>
            </a:r>
            <a:r>
              <a:rPr lang="en-US" sz="3200" dirty="0" err="1"/>
              <a:t>L'utilisation</a:t>
            </a:r>
            <a:r>
              <a:rPr lang="en-US" sz="3200" dirty="0"/>
              <a:t> </a:t>
            </a:r>
            <a:r>
              <a:rPr lang="en-US" sz="3200" dirty="0" smtClean="0"/>
              <a:t>du catalogue </a:t>
            </a:r>
            <a:r>
              <a:rPr lang="en-US" sz="3200" dirty="0" err="1" smtClean="0"/>
              <a:t>sur</a:t>
            </a:r>
            <a:r>
              <a:rPr lang="en-US" sz="3200" dirty="0" smtClean="0"/>
              <a:t> site internet)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3200" dirty="0" err="1" smtClean="0"/>
              <a:t>L'utilisation</a:t>
            </a:r>
            <a:r>
              <a:rPr lang="en-US" sz="3200" dirty="0" smtClean="0"/>
              <a:t> des images des </a:t>
            </a:r>
            <a:r>
              <a:rPr lang="en-US" sz="3200" dirty="0" err="1" smtClean="0"/>
              <a:t>spécimens</a:t>
            </a:r>
            <a:endParaRPr lang="en-US" sz="3200" dirty="0" smtClean="0"/>
          </a:p>
          <a:p>
            <a:pPr lvl="1"/>
            <a:endParaRPr lang="en-US" sz="1200" dirty="0" smtClean="0"/>
          </a:p>
          <a:p>
            <a:pPr lvl="1"/>
            <a:r>
              <a:rPr lang="en-US" sz="3200" dirty="0"/>
              <a:t>Les </a:t>
            </a:r>
            <a:r>
              <a:rPr lang="en-US" sz="3200" dirty="0" err="1"/>
              <a:t>lignes</a:t>
            </a:r>
            <a:r>
              <a:rPr lang="en-US" sz="3200" dirty="0"/>
              <a:t> de </a:t>
            </a:r>
            <a:r>
              <a:rPr lang="en-US" sz="3200" dirty="0" err="1"/>
              <a:t>crédit</a:t>
            </a:r>
            <a:r>
              <a:rPr lang="en-US" sz="3200" dirty="0"/>
              <a:t> 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dans</a:t>
            </a:r>
            <a:r>
              <a:rPr lang="en-US" sz="3200" dirty="0" smtClean="0"/>
              <a:t> </a:t>
            </a:r>
            <a:r>
              <a:rPr lang="en-US" sz="3200" dirty="0" err="1" smtClean="0"/>
              <a:t>toutes</a:t>
            </a:r>
            <a:r>
              <a:rPr lang="en-US" sz="3200" dirty="0" smtClean="0"/>
              <a:t> publications 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résultant</a:t>
            </a:r>
            <a:r>
              <a:rPr lang="en-US" sz="3200" dirty="0" smtClean="0"/>
              <a:t> de </a:t>
            </a:r>
            <a:r>
              <a:rPr lang="en-US" sz="3200" dirty="0" err="1" smtClean="0"/>
              <a:t>l'utilisation</a:t>
            </a:r>
            <a:r>
              <a:rPr lang="en-US" sz="3200" dirty="0" smtClean="0"/>
              <a:t> 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des </a:t>
            </a:r>
            <a:r>
              <a:rPr lang="en-US" sz="3200" dirty="0" err="1" smtClean="0"/>
              <a:t>spécimens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41120"/>
          </a:xfrm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gestion</a:t>
            </a:r>
            <a:r>
              <a:rPr lang="en-US" sz="3200" dirty="0"/>
              <a:t> des collections: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la </a:t>
            </a:r>
            <a:r>
              <a:rPr lang="en-US" sz="3200" dirty="0" err="1"/>
              <a:t>propriété</a:t>
            </a:r>
            <a:r>
              <a:rPr lang="en-US" sz="3200" dirty="0"/>
              <a:t> </a:t>
            </a:r>
            <a:r>
              <a:rPr lang="en-US" sz="3200" dirty="0" err="1"/>
              <a:t>intellectuelle</a:t>
            </a:r>
            <a:endParaRPr lang="en-US" sz="3200" dirty="0"/>
          </a:p>
        </p:txBody>
      </p:sp>
      <p:pic>
        <p:nvPicPr>
          <p:cNvPr id="2" name="Picture 1" descr="Screen Shot 2013-07-23 at 11.4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44" y="4203789"/>
            <a:ext cx="3327398" cy="24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66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74" y="1309889"/>
            <a:ext cx="5342223" cy="512856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Things Great and Small: Collections Management Policies (J.E. </a:t>
            </a:r>
            <a:r>
              <a:rPr lang="en-US" dirty="0" smtClean="0"/>
              <a:t>Simmons, AAM Press, 2006)</a:t>
            </a:r>
          </a:p>
          <a:p>
            <a:pPr lvl="0"/>
            <a:endParaRPr lang="en-US" sz="1500" dirty="0" smtClean="0"/>
          </a:p>
          <a:p>
            <a:pPr lvl="0"/>
            <a:r>
              <a:rPr lang="en-US" dirty="0"/>
              <a:t>International Council of </a:t>
            </a:r>
            <a:r>
              <a:rPr lang="en-US" dirty="0" smtClean="0"/>
              <a:t>Museums</a:t>
            </a:r>
          </a:p>
          <a:p>
            <a:pPr marL="338138" lvl="0" indent="0">
              <a:buNone/>
            </a:pPr>
            <a:r>
              <a:rPr lang="en-US" u="sng" dirty="0">
                <a:solidFill>
                  <a:srgbClr val="0000FF"/>
                </a:solidFill>
                <a:hlinkClick r:id="rId2"/>
              </a:rPr>
              <a:t>http://</a:t>
            </a:r>
            <a:r>
              <a:rPr lang="en-US" u="sng" dirty="0" smtClean="0">
                <a:solidFill>
                  <a:srgbClr val="0000FF"/>
                </a:solidFill>
                <a:hlinkClick r:id="rId2"/>
              </a:rPr>
              <a:t>icom.museum</a:t>
            </a:r>
            <a:endParaRPr lang="en-US" u="sng" dirty="0" smtClean="0">
              <a:solidFill>
                <a:srgbClr val="0000FF"/>
              </a:solidFill>
            </a:endParaRPr>
          </a:p>
          <a:p>
            <a:pPr marL="338138" lvl="0" indent="0">
              <a:buNone/>
            </a:pPr>
            <a:endParaRPr lang="en-US" sz="1500" u="sng" dirty="0" smtClean="0">
              <a:solidFill>
                <a:srgbClr val="0000FF"/>
              </a:solidFill>
            </a:endParaRPr>
          </a:p>
          <a:p>
            <a:pPr marL="341313" indent="-341313">
              <a:tabLst>
                <a:tab pos="338138" algn="l"/>
              </a:tabLst>
            </a:pPr>
            <a:r>
              <a:rPr lang="en-US" dirty="0" smtClean="0"/>
              <a:t>American </a:t>
            </a:r>
            <a:r>
              <a:rPr lang="en-US" dirty="0"/>
              <a:t>Alliance of </a:t>
            </a:r>
            <a:r>
              <a:rPr lang="en-US" dirty="0" smtClean="0"/>
              <a:t>Museums</a:t>
            </a:r>
          </a:p>
          <a:p>
            <a:pPr marL="0" indent="0">
              <a:buNone/>
              <a:tabLst>
                <a:tab pos="338138" algn="l"/>
              </a:tabLst>
            </a:pPr>
            <a:r>
              <a:rPr lang="en-US" dirty="0" smtClean="0"/>
              <a:t>	</a:t>
            </a:r>
            <a:r>
              <a:rPr lang="en-US" u="sng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en-US" u="sng" dirty="0">
                <a:solidFill>
                  <a:srgbClr val="0000FF"/>
                </a:solidFill>
                <a:hlinkClick r:id="rId3"/>
              </a:rPr>
              <a:t>://www.aam-</a:t>
            </a:r>
            <a:r>
              <a:rPr lang="en-US" u="sng" dirty="0" smtClean="0">
                <a:solidFill>
                  <a:srgbClr val="0000FF"/>
                </a:solidFill>
                <a:hlinkClick r:id="rId3"/>
              </a:rPr>
              <a:t>us.org</a:t>
            </a:r>
            <a:endParaRPr lang="en-US" u="sng" dirty="0" smtClean="0">
              <a:solidFill>
                <a:srgbClr val="0000FF"/>
              </a:solidFill>
            </a:endParaRPr>
          </a:p>
          <a:p>
            <a:pPr marL="0" indent="0">
              <a:buNone/>
              <a:tabLst>
                <a:tab pos="338138" algn="l"/>
              </a:tabLst>
            </a:pPr>
            <a:endParaRPr lang="en-US" sz="1700" dirty="0" smtClean="0"/>
          </a:p>
          <a:p>
            <a:pPr lvl="0"/>
            <a:r>
              <a:rPr lang="en-US" dirty="0" smtClean="0"/>
              <a:t>Museum </a:t>
            </a:r>
            <a:r>
              <a:rPr lang="en-US" dirty="0"/>
              <a:t>of Comparative Zoology Collection Management Policy</a:t>
            </a:r>
          </a:p>
          <a:p>
            <a:pPr marL="338138" indent="0">
              <a:buNone/>
            </a:pP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://www.mcz.harvard.edu/collectionsoperations/coll_mgt_policy.html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Ressources</a:t>
            </a:r>
            <a:endParaRPr lang="en-US" sz="3200" dirty="0"/>
          </a:p>
        </p:txBody>
      </p:sp>
      <p:pic>
        <p:nvPicPr>
          <p:cNvPr id="6" name="Picture 5" descr="Picture 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98" y="1309890"/>
            <a:ext cx="3027202" cy="3970867"/>
          </a:xfrm>
          <a:prstGeom prst="rect">
            <a:avLst/>
          </a:prstGeom>
        </p:spPr>
      </p:pic>
      <p:pic>
        <p:nvPicPr>
          <p:cNvPr id="7" name="Picture 6" descr="American_Alliance_of_Museums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44" y="5538332"/>
            <a:ext cx="2072382" cy="9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8672"/>
            <a:ext cx="8503473" cy="3103098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Rayna</a:t>
            </a:r>
            <a:r>
              <a:rPr lang="en-US" sz="3000" dirty="0" smtClean="0"/>
              <a:t> Bell pour la </a:t>
            </a:r>
            <a:r>
              <a:rPr lang="en-US" sz="3000" dirty="0" err="1" smtClean="0"/>
              <a:t>traduction</a:t>
            </a:r>
            <a:endParaRPr lang="en-US" sz="3000" dirty="0" smtClean="0"/>
          </a:p>
          <a:p>
            <a:r>
              <a:rPr lang="en-US" sz="3000" dirty="0" smtClean="0"/>
              <a:t>Nicky </a:t>
            </a:r>
            <a:r>
              <a:rPr lang="en-US" sz="3000" dirty="0" smtClean="0"/>
              <a:t>Anthony pour </a:t>
            </a:r>
            <a:r>
              <a:rPr lang="en-US" sz="3000" dirty="0" err="1" smtClean="0"/>
              <a:t>l’organisation</a:t>
            </a:r>
            <a:r>
              <a:rPr lang="en-US" sz="3000" dirty="0" smtClean="0"/>
              <a:t> de </a:t>
            </a:r>
            <a:r>
              <a:rPr lang="en-US" sz="3000" smtClean="0"/>
              <a:t>la </a:t>
            </a:r>
            <a:r>
              <a:rPr lang="en-US" sz="3000" smtClean="0"/>
              <a:t>conference</a:t>
            </a:r>
            <a:endParaRPr lang="en-US" sz="3000" dirty="0" smtClean="0"/>
          </a:p>
          <a:p>
            <a:r>
              <a:rPr lang="en-US" sz="3000" dirty="0"/>
              <a:t>NSF (PIRE)</a:t>
            </a:r>
          </a:p>
          <a:p>
            <a:r>
              <a:rPr lang="en-US" sz="3000" dirty="0" err="1" smtClean="0"/>
              <a:t>Université</a:t>
            </a:r>
            <a:r>
              <a:rPr lang="en-US" sz="3000" dirty="0" smtClean="0"/>
              <a:t> </a:t>
            </a:r>
            <a:r>
              <a:rPr lang="en-US" sz="3000" dirty="0" smtClean="0"/>
              <a:t>des Science et Techniques de </a:t>
            </a:r>
            <a:r>
              <a:rPr lang="en-US" sz="3000" dirty="0" err="1" smtClean="0"/>
              <a:t>Masuku</a:t>
            </a:r>
            <a:r>
              <a:rPr lang="en-US" sz="3000" dirty="0" smtClean="0"/>
              <a:t> pour </a:t>
            </a:r>
            <a:r>
              <a:rPr lang="en-US" sz="3000" dirty="0" err="1" smtClean="0"/>
              <a:t>l’accueil</a:t>
            </a:r>
            <a:endParaRPr lang="en-US" sz="3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Remerciments</a:t>
            </a:r>
            <a:endParaRPr lang="en-US" sz="3200" dirty="0"/>
          </a:p>
        </p:txBody>
      </p:sp>
      <p:pic>
        <p:nvPicPr>
          <p:cNvPr id="2" name="Picture 1" descr="IMG_226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8" b="22350"/>
          <a:stretch/>
        </p:blipFill>
        <p:spPr>
          <a:xfrm>
            <a:off x="1125506" y="4056413"/>
            <a:ext cx="6912303" cy="25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8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3538" y="492689"/>
            <a:ext cx="8714153" cy="447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900" dirty="0" smtClean="0"/>
              <a:t>2001-2003: </a:t>
            </a:r>
            <a:r>
              <a:rPr lang="en-US" sz="2900" dirty="0" err="1" smtClean="0"/>
              <a:t>Assistante</a:t>
            </a:r>
            <a:r>
              <a:rPr lang="en-US" sz="2900" dirty="0" smtClean="0"/>
              <a:t> </a:t>
            </a:r>
            <a:r>
              <a:rPr lang="en-US" sz="2900" dirty="0" err="1" smtClean="0"/>
              <a:t>scientifique</a:t>
            </a:r>
            <a:r>
              <a:rPr lang="en-US" sz="2900" dirty="0"/>
              <a:t>,</a:t>
            </a:r>
            <a:r>
              <a:rPr lang="en-US" sz="2900" dirty="0" smtClean="0"/>
              <a:t> Dept. </a:t>
            </a:r>
            <a:r>
              <a:rPr lang="en-US" sz="2900" dirty="0" err="1" smtClean="0"/>
              <a:t>Herpetologie</a:t>
            </a:r>
            <a:r>
              <a:rPr lang="en-US" sz="2900" dirty="0" smtClean="0"/>
              <a:t> (AMNH)</a:t>
            </a:r>
          </a:p>
          <a:p>
            <a:pPr marL="457200" indent="-457200">
              <a:buFontTx/>
              <a:buChar char="•"/>
            </a:pPr>
            <a:endParaRPr lang="en-US" sz="1200" dirty="0" smtClean="0"/>
          </a:p>
          <a:p>
            <a:pPr marL="457200" indent="-457200">
              <a:buFontTx/>
              <a:buChar char="•"/>
            </a:pPr>
            <a:r>
              <a:rPr lang="en-US" sz="2900" dirty="0" smtClean="0"/>
              <a:t>2003-2009: </a:t>
            </a:r>
            <a:r>
              <a:rPr lang="en-US" sz="2900" dirty="0" err="1" smtClean="0"/>
              <a:t>Doctorat</a:t>
            </a:r>
            <a:r>
              <a:rPr lang="en-US" sz="2900" dirty="0" smtClean="0"/>
              <a:t> (MCZ); </a:t>
            </a:r>
            <a:r>
              <a:rPr lang="en-US" sz="2900" dirty="0" err="1" smtClean="0"/>
              <a:t>amphibiens</a:t>
            </a:r>
            <a:r>
              <a:rPr lang="en-US" sz="2900" dirty="0" smtClean="0"/>
              <a:t> </a:t>
            </a:r>
            <a:r>
              <a:rPr lang="en-US" sz="2900" dirty="0" err="1" smtClean="0"/>
              <a:t>africains</a:t>
            </a:r>
            <a:endParaRPr lang="en-US" sz="2900" dirty="0" smtClean="0"/>
          </a:p>
          <a:p>
            <a:pPr marL="457200" indent="-457200">
              <a:buFontTx/>
              <a:buChar char="•"/>
            </a:pPr>
            <a:endParaRPr lang="en-US" sz="1200" dirty="0" smtClean="0"/>
          </a:p>
          <a:p>
            <a:pPr marL="457200" indent="-457200">
              <a:buFontTx/>
              <a:buChar char="•"/>
            </a:pPr>
            <a:r>
              <a:rPr lang="en-US" sz="2900" dirty="0" smtClean="0"/>
              <a:t>2010-2013: Chargé du </a:t>
            </a:r>
            <a:r>
              <a:rPr lang="en-US" sz="2900" dirty="0" err="1"/>
              <a:t>projet</a:t>
            </a:r>
            <a:r>
              <a:rPr lang="en-US" sz="2900" dirty="0"/>
              <a:t> pour la nouvelle collection </a:t>
            </a:r>
            <a:r>
              <a:rPr lang="en-US" sz="2900" dirty="0" err="1" smtClean="0"/>
              <a:t>cryogénique</a:t>
            </a:r>
            <a:r>
              <a:rPr lang="en-US" sz="2900" dirty="0" smtClean="0"/>
              <a:t> (</a:t>
            </a:r>
            <a:r>
              <a:rPr lang="en-US" sz="2900" dirty="0" err="1" smtClean="0"/>
              <a:t>tissus</a:t>
            </a:r>
            <a:r>
              <a:rPr lang="en-US" sz="2900" dirty="0" smtClean="0"/>
              <a:t>)</a:t>
            </a:r>
          </a:p>
          <a:p>
            <a:pPr marL="914400" lvl="1" indent="-457200">
              <a:buFontTx/>
              <a:buChar char="-"/>
            </a:pPr>
            <a:r>
              <a:rPr lang="en-US" sz="2900" dirty="0" err="1" smtClean="0"/>
              <a:t>Developpé</a:t>
            </a:r>
            <a:r>
              <a:rPr lang="en-US" sz="2900" dirty="0" smtClean="0"/>
              <a:t> la </a:t>
            </a:r>
            <a:r>
              <a:rPr lang="en-US" sz="2900" dirty="0" err="1" smtClean="0"/>
              <a:t>politique</a:t>
            </a:r>
            <a:endParaRPr lang="fr-FR" sz="2900" dirty="0" smtClean="0"/>
          </a:p>
          <a:p>
            <a:pPr marL="914400" lvl="1" indent="-457200">
              <a:buFontTx/>
              <a:buChar char="-"/>
            </a:pPr>
            <a:r>
              <a:rPr lang="fr-FR" sz="2900" dirty="0" smtClean="0"/>
              <a:t>Effectué la recherche: </a:t>
            </a:r>
          </a:p>
          <a:p>
            <a:pPr lvl="1"/>
            <a:r>
              <a:rPr lang="fr-FR" sz="2900" dirty="0"/>
              <a:t>	</a:t>
            </a:r>
            <a:r>
              <a:rPr lang="fr-FR" sz="2900" dirty="0" smtClean="0"/>
              <a:t>«</a:t>
            </a:r>
            <a:r>
              <a:rPr lang="en-US" sz="2900" dirty="0" smtClean="0"/>
              <a:t>Collections </a:t>
            </a:r>
            <a:r>
              <a:rPr lang="en-US" sz="2900" dirty="0"/>
              <a:t>de </a:t>
            </a:r>
            <a:r>
              <a:rPr lang="en-US" sz="2900" dirty="0" err="1"/>
              <a:t>ressources</a:t>
            </a:r>
            <a:r>
              <a:rPr lang="en-US" sz="2900" dirty="0"/>
              <a:t> </a:t>
            </a:r>
            <a:r>
              <a:rPr lang="en-US" sz="2900" dirty="0" err="1" smtClean="0"/>
              <a:t>génétiques</a:t>
            </a:r>
            <a:r>
              <a:rPr lang="en-US" sz="2900" dirty="0" smtClean="0"/>
              <a:t>: </a:t>
            </a:r>
            <a:r>
              <a:rPr lang="en-US" sz="2900" dirty="0" err="1"/>
              <a:t>une</a:t>
            </a:r>
            <a:r>
              <a:rPr lang="en-US" sz="2900" dirty="0"/>
              <a:t> </a:t>
            </a:r>
            <a:endParaRPr lang="en-US" sz="2900" dirty="0" smtClean="0"/>
          </a:p>
          <a:p>
            <a:pPr lvl="1"/>
            <a:r>
              <a:rPr lang="en-US" sz="2900" dirty="0"/>
              <a:t>	</a:t>
            </a:r>
            <a:r>
              <a:rPr lang="en-US" sz="2900" dirty="0" err="1" smtClean="0"/>
              <a:t>enquête</a:t>
            </a:r>
            <a:r>
              <a:rPr lang="en-US" sz="2900" dirty="0" smtClean="0"/>
              <a:t> pour </a:t>
            </a:r>
            <a:r>
              <a:rPr lang="en-US" sz="2900" dirty="0" err="1"/>
              <a:t>établir</a:t>
            </a:r>
            <a:r>
              <a:rPr lang="en-US" sz="2900" dirty="0"/>
              <a:t> des </a:t>
            </a:r>
            <a:r>
              <a:rPr lang="en-US" sz="2900" dirty="0" err="1"/>
              <a:t>normes</a:t>
            </a:r>
            <a:r>
              <a:rPr lang="en-US" sz="2900" dirty="0"/>
              <a:t> </a:t>
            </a:r>
            <a:r>
              <a:rPr lang="en-US" sz="2900" dirty="0" smtClean="0"/>
              <a:t>de </a:t>
            </a:r>
            <a:r>
              <a:rPr lang="en-US" sz="2900" dirty="0" err="1" smtClean="0"/>
              <a:t>référence</a:t>
            </a:r>
            <a:r>
              <a:rPr lang="fr-FR" sz="2900" dirty="0" smtClean="0"/>
              <a:t>»</a:t>
            </a:r>
            <a:endParaRPr lang="en-US" sz="2900" dirty="0"/>
          </a:p>
        </p:txBody>
      </p:sp>
      <p:pic>
        <p:nvPicPr>
          <p:cNvPr id="6" name="Picture 5" descr="MCZ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04" y="5189051"/>
            <a:ext cx="3589953" cy="1427824"/>
          </a:xfrm>
          <a:prstGeom prst="rect">
            <a:avLst/>
          </a:prstGeom>
        </p:spPr>
      </p:pic>
      <p:pic>
        <p:nvPicPr>
          <p:cNvPr id="7" name="Picture 6" descr="Screen Shot 2013-07-17 at 12.50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" y="5189051"/>
            <a:ext cx="2789204" cy="14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9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Les </a:t>
            </a:r>
            <a:r>
              <a:rPr lang="en-US" sz="3600" dirty="0" err="1" smtClean="0"/>
              <a:t>qualités</a:t>
            </a:r>
            <a:r>
              <a:rPr lang="en-US" sz="3600" dirty="0" smtClean="0"/>
              <a:t> </a:t>
            </a:r>
            <a:r>
              <a:rPr lang="en-US" sz="3600" dirty="0" err="1" smtClean="0"/>
              <a:t>d’une</a:t>
            </a:r>
            <a:r>
              <a:rPr lang="en-US" sz="3600" dirty="0" smtClean="0"/>
              <a:t>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13" y="1384998"/>
            <a:ext cx="8825413" cy="37311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Les </a:t>
            </a:r>
            <a:r>
              <a:rPr lang="en-US" sz="2800" dirty="0" err="1"/>
              <a:t>spécimens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 </a:t>
            </a:r>
            <a:r>
              <a:rPr lang="en-US" sz="3000" dirty="0" err="1" smtClean="0"/>
              <a:t>classés</a:t>
            </a:r>
            <a:r>
              <a:rPr lang="en-US" sz="3000" dirty="0" smtClean="0"/>
              <a:t> </a:t>
            </a:r>
            <a:r>
              <a:rPr lang="en-US" sz="3000" dirty="0"/>
              <a:t>et </a:t>
            </a:r>
            <a:r>
              <a:rPr lang="en-US" sz="3000" dirty="0" err="1" smtClean="0"/>
              <a:t>organisés</a:t>
            </a:r>
            <a:r>
              <a:rPr lang="en-US" sz="3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Les </a:t>
            </a:r>
            <a:r>
              <a:rPr lang="en-US" sz="2800" dirty="0" err="1"/>
              <a:t>spécimens</a:t>
            </a:r>
            <a:r>
              <a:rPr lang="en-US" sz="3000" dirty="0" smtClean="0"/>
              <a:t> </a:t>
            </a:r>
            <a:r>
              <a:rPr lang="en-US" sz="3000" dirty="0" err="1"/>
              <a:t>sont</a:t>
            </a:r>
            <a:r>
              <a:rPr lang="en-US" sz="3000" dirty="0"/>
              <a:t> </a:t>
            </a:r>
            <a:r>
              <a:rPr lang="en-US" sz="3000" dirty="0" smtClean="0"/>
              <a:t>de </a:t>
            </a:r>
            <a:r>
              <a:rPr lang="en-US" sz="3000" dirty="0" err="1" smtClean="0"/>
              <a:t>valeur</a:t>
            </a:r>
            <a:r>
              <a:rPr lang="en-US" sz="3000" dirty="0" smtClean="0"/>
              <a:t> </a:t>
            </a:r>
            <a:r>
              <a:rPr lang="en-US" sz="3000" dirty="0" err="1" smtClean="0"/>
              <a:t>scientifique</a:t>
            </a:r>
            <a:r>
              <a:rPr lang="en-US" sz="3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9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Les </a:t>
            </a:r>
            <a:r>
              <a:rPr lang="en-US" sz="2800" dirty="0" err="1"/>
              <a:t>spécimens</a:t>
            </a:r>
            <a:r>
              <a:rPr lang="en-US" sz="3000" dirty="0" smtClean="0"/>
              <a:t> </a:t>
            </a:r>
            <a:r>
              <a:rPr lang="en-US" sz="3000" dirty="0" err="1"/>
              <a:t>sont</a:t>
            </a:r>
            <a:r>
              <a:rPr lang="en-US" sz="3000" dirty="0"/>
              <a:t> </a:t>
            </a:r>
            <a:r>
              <a:rPr lang="en-US" sz="3000" dirty="0" err="1" smtClean="0"/>
              <a:t>collecté</a:t>
            </a:r>
            <a:r>
              <a:rPr lang="en-US" sz="3000" dirty="0" smtClean="0"/>
              <a:t> </a:t>
            </a:r>
            <a:r>
              <a:rPr lang="en-US" sz="3000" dirty="0"/>
              <a:t>avec </a:t>
            </a:r>
            <a:r>
              <a:rPr lang="en-US" sz="3000" dirty="0" err="1"/>
              <a:t>l'intention</a:t>
            </a:r>
            <a:r>
              <a:rPr lang="en-US" sz="3000" dirty="0"/>
              <a:t> de </a:t>
            </a:r>
            <a:r>
              <a:rPr lang="en-US" sz="3000" dirty="0" smtClean="0"/>
              <a:t>les </a:t>
            </a:r>
            <a:r>
              <a:rPr lang="en-US" sz="3000" dirty="0" err="1" smtClean="0"/>
              <a:t>préserver</a:t>
            </a:r>
            <a:r>
              <a:rPr lang="en-US" sz="3000" dirty="0" smtClean="0"/>
              <a:t> </a:t>
            </a:r>
            <a:r>
              <a:rPr lang="en-US" sz="3000" dirty="0" err="1"/>
              <a:t>à</a:t>
            </a:r>
            <a:r>
              <a:rPr lang="en-US" sz="3000" dirty="0"/>
              <a:t> long </a:t>
            </a:r>
            <a:r>
              <a:rPr lang="en-US" sz="3000" dirty="0" err="1"/>
              <a:t>terme</a:t>
            </a:r>
            <a:r>
              <a:rPr lang="en-US" sz="3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Les </a:t>
            </a:r>
            <a:r>
              <a:rPr lang="en-US" sz="2800" dirty="0" err="1"/>
              <a:t>spécimens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 accessible aux </a:t>
            </a:r>
            <a:r>
              <a:rPr lang="en-US" sz="3000" dirty="0" err="1" smtClean="0"/>
              <a:t>chercheurs</a:t>
            </a:r>
            <a:r>
              <a:rPr lang="en-US" sz="3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9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Les </a:t>
            </a:r>
            <a:r>
              <a:rPr lang="en-US" sz="3000" dirty="0"/>
              <a:t>collections </a:t>
            </a:r>
            <a:r>
              <a:rPr lang="en-US" sz="3000" dirty="0" err="1" smtClean="0"/>
              <a:t>satisfont</a:t>
            </a:r>
            <a:r>
              <a:rPr lang="en-US" sz="3000" dirty="0" smtClean="0"/>
              <a:t> les buts de </a:t>
            </a:r>
            <a:r>
              <a:rPr lang="en-US" sz="3000" dirty="0" err="1" smtClean="0"/>
              <a:t>l’institution</a:t>
            </a:r>
            <a:r>
              <a:rPr lang="en-US" sz="3000" dirty="0"/>
              <a:t>.</a:t>
            </a:r>
          </a:p>
        </p:txBody>
      </p:sp>
      <p:pic>
        <p:nvPicPr>
          <p:cNvPr id="4" name="Picture 17" descr="&#10;Picture 6.png                                                  000D6129Macintosh HD                   C587ABC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41" y="5561795"/>
            <a:ext cx="1850008" cy="8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 Shot 2013-07-17 at 12.49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71" y="5561797"/>
            <a:ext cx="859357" cy="898166"/>
          </a:xfrm>
          <a:prstGeom prst="rect">
            <a:avLst/>
          </a:prstGeom>
        </p:spPr>
      </p:pic>
      <p:pic>
        <p:nvPicPr>
          <p:cNvPr id="12" name="Picture 11" descr="Screen Shot 2013-07-17 at 12.51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28" y="5561796"/>
            <a:ext cx="1056833" cy="898167"/>
          </a:xfrm>
          <a:prstGeom prst="rect">
            <a:avLst/>
          </a:prstGeom>
        </p:spPr>
      </p:pic>
      <p:pic>
        <p:nvPicPr>
          <p:cNvPr id="9" name="Picture 8" descr="MCZ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98" y="5557317"/>
            <a:ext cx="2269505" cy="902646"/>
          </a:xfrm>
          <a:prstGeom prst="rect">
            <a:avLst/>
          </a:prstGeom>
        </p:spPr>
      </p:pic>
      <p:pic>
        <p:nvPicPr>
          <p:cNvPr id="14" name="Picture 13" descr="Screen Shot 2013-07-17 at 12.50.3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1" y="5556093"/>
            <a:ext cx="1789859" cy="899360"/>
          </a:xfrm>
          <a:prstGeom prst="rect">
            <a:avLst/>
          </a:prstGeom>
        </p:spPr>
      </p:pic>
      <p:pic>
        <p:nvPicPr>
          <p:cNvPr id="15" name="Picture 7" descr=" ncmns.jpg                                                      000D6129Macintosh HD                   C587ABC5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" y="5561538"/>
            <a:ext cx="1235706" cy="8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39" y="2172472"/>
            <a:ext cx="5871103" cy="477866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équipe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/>
              <a:t>politiques</a:t>
            </a:r>
            <a:r>
              <a:rPr lang="en-US" dirty="0"/>
              <a:t> en </a:t>
            </a:r>
            <a:r>
              <a:rPr lang="en-US" dirty="0" err="1"/>
              <a:t>utilisant</a:t>
            </a:r>
            <a:r>
              <a:rPr lang="en-US" dirty="0"/>
              <a:t> la </a:t>
            </a:r>
            <a:r>
              <a:rPr lang="en-US" dirty="0" err="1"/>
              <a:t>littérature</a:t>
            </a:r>
            <a:r>
              <a:rPr lang="en-US" dirty="0"/>
              <a:t> et </a:t>
            </a:r>
            <a:r>
              <a:rPr lang="en-US" dirty="0" smtClean="0"/>
              <a:t>en consultant des </a:t>
            </a:r>
            <a:r>
              <a:rPr lang="en-US" dirty="0" err="1" smtClean="0"/>
              <a:t>collègues</a:t>
            </a:r>
            <a:r>
              <a:rPr lang="en-US" dirty="0"/>
              <a:t>.</a:t>
            </a: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Revoir </a:t>
            </a:r>
            <a:r>
              <a:rPr lang="en-US" dirty="0"/>
              <a:t>les </a:t>
            </a:r>
            <a:r>
              <a:rPr lang="en-US" dirty="0" err="1"/>
              <a:t>politiques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s'assurer</a:t>
            </a:r>
            <a:r>
              <a:rPr lang="en-US" dirty="0"/>
              <a:t> </a:t>
            </a:r>
            <a:r>
              <a:rPr lang="en-US" dirty="0" err="1"/>
              <a:t>qu'ils</a:t>
            </a:r>
            <a:r>
              <a:rPr lang="en-US" dirty="0"/>
              <a:t> </a:t>
            </a:r>
            <a:r>
              <a:rPr lang="en-US" dirty="0" err="1"/>
              <a:t>respectent</a:t>
            </a:r>
            <a:r>
              <a:rPr lang="en-US" dirty="0"/>
              <a:t> les </a:t>
            </a:r>
            <a:r>
              <a:rPr lang="en-US" dirty="0" err="1" smtClean="0"/>
              <a:t>normes</a:t>
            </a:r>
            <a:r>
              <a:rPr lang="en-US" dirty="0" smtClean="0"/>
              <a:t>.</a:t>
            </a: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Demandez</a:t>
            </a:r>
            <a:r>
              <a:rPr lang="en-US" dirty="0" smtClean="0"/>
              <a:t> </a:t>
            </a:r>
            <a:r>
              <a:rPr lang="en-US" dirty="0"/>
              <a:t>aux </a:t>
            </a:r>
            <a:r>
              <a:rPr lang="en-US" dirty="0" err="1"/>
              <a:t>autres</a:t>
            </a:r>
            <a:r>
              <a:rPr lang="en-US" dirty="0"/>
              <a:t> de </a:t>
            </a:r>
            <a:r>
              <a:rPr lang="en-US" dirty="0" smtClean="0"/>
              <a:t>revoir les </a:t>
            </a:r>
            <a:r>
              <a:rPr lang="en-US" dirty="0" err="1" smtClean="0"/>
              <a:t>politiques</a:t>
            </a:r>
            <a:r>
              <a:rPr lang="en-US" dirty="0" smtClean="0"/>
              <a:t>.</a:t>
            </a:r>
            <a:endParaRPr lang="en-US" sz="4400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Présenter</a:t>
            </a: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/>
              <a:t>politiques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l'autorité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l’institution</a:t>
            </a:r>
            <a:r>
              <a:rPr lang="en-US" dirty="0" smtClean="0"/>
              <a:t> pour </a:t>
            </a:r>
            <a:r>
              <a:rPr lang="en-US" dirty="0"/>
              <a:t>approbation.</a:t>
            </a:r>
            <a:endParaRPr lang="en-US" sz="4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Les </a:t>
            </a:r>
            <a:r>
              <a:rPr lang="en-US" sz="3600" dirty="0" err="1"/>
              <a:t>p</a:t>
            </a:r>
            <a:r>
              <a:rPr lang="en-US" sz="3600" dirty="0" err="1" smtClean="0"/>
              <a:t>olitiques</a:t>
            </a:r>
            <a:r>
              <a:rPr lang="en-US" sz="3600" dirty="0" smtClean="0"/>
              <a:t> </a:t>
            </a:r>
            <a:r>
              <a:rPr lang="en-US" sz="3600" dirty="0"/>
              <a:t>de </a:t>
            </a:r>
            <a:r>
              <a:rPr lang="en-US" sz="3600" dirty="0" err="1"/>
              <a:t>gestion</a:t>
            </a:r>
            <a:endParaRPr lang="en-US" sz="3600" dirty="0"/>
          </a:p>
        </p:txBody>
      </p:sp>
      <p:pic>
        <p:nvPicPr>
          <p:cNvPr id="2" name="Picture 1" descr="Screen Shot 2013-07-17 at 12.5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86" y="2184644"/>
            <a:ext cx="2679618" cy="3995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340" y="1067369"/>
            <a:ext cx="8414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Pour </a:t>
            </a:r>
            <a:r>
              <a:rPr lang="en-US" sz="3000" dirty="0" err="1"/>
              <a:t>servir</a:t>
            </a:r>
            <a:r>
              <a:rPr lang="en-US" sz="3000" dirty="0"/>
              <a:t> la mission et les </a:t>
            </a:r>
            <a:r>
              <a:rPr lang="en-US" sz="3000" dirty="0" err="1"/>
              <a:t>objectifs</a:t>
            </a:r>
            <a:r>
              <a:rPr lang="en-US" sz="3000" dirty="0"/>
              <a:t>, les </a:t>
            </a:r>
            <a:r>
              <a:rPr lang="en-US" sz="3000" dirty="0" err="1" smtClean="0"/>
              <a:t>pratiques</a:t>
            </a:r>
            <a:r>
              <a:rPr lang="en-US" sz="3000" dirty="0" smtClean="0"/>
              <a:t> de </a:t>
            </a:r>
            <a:r>
              <a:rPr lang="en-US" sz="3000" dirty="0" err="1"/>
              <a:t>gestion</a:t>
            </a:r>
            <a:r>
              <a:rPr lang="en-US" sz="3000" dirty="0"/>
              <a:t> </a:t>
            </a:r>
            <a:r>
              <a:rPr lang="en-US" sz="3000" dirty="0" err="1"/>
              <a:t>doivent</a:t>
            </a:r>
            <a:r>
              <a:rPr lang="en-US" sz="3000" dirty="0"/>
              <a:t> </a:t>
            </a:r>
            <a:r>
              <a:rPr lang="en-US" sz="3000" dirty="0" err="1"/>
              <a:t>être</a:t>
            </a:r>
            <a:r>
              <a:rPr lang="en-US" sz="3000" dirty="0"/>
              <a:t> </a:t>
            </a:r>
            <a:r>
              <a:rPr lang="en-US" sz="3000" dirty="0" err="1"/>
              <a:t>créés</a:t>
            </a:r>
            <a:r>
              <a:rPr lang="en-US" sz="3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997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38" y="1390784"/>
            <a:ext cx="5905956" cy="562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 smtClean="0"/>
              <a:t>catégories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smtClean="0"/>
              <a:t>pour </a:t>
            </a:r>
            <a:r>
              <a:rPr lang="en-US" dirty="0" err="1" smtClean="0"/>
              <a:t>inclure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 smtClean="0"/>
              <a:t>politiques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200" dirty="0"/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La mission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La </a:t>
            </a:r>
            <a:r>
              <a:rPr lang="en-US" sz="3200" dirty="0" err="1" smtClean="0"/>
              <a:t>déclaration</a:t>
            </a:r>
            <a:r>
              <a:rPr lang="en-US" sz="3200" dirty="0" smtClean="0"/>
              <a:t> de </a:t>
            </a:r>
            <a:r>
              <a:rPr lang="en-US" sz="3200" dirty="0" err="1" smtClean="0"/>
              <a:t>l’autorité</a:t>
            </a:r>
            <a:r>
              <a:rPr lang="en-US" sz="3200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La </a:t>
            </a:r>
            <a:r>
              <a:rPr lang="en-US" sz="3200" dirty="0" err="1"/>
              <a:t>c</a:t>
            </a:r>
            <a:r>
              <a:rPr lang="en-US" sz="3200" dirty="0" err="1" smtClean="0"/>
              <a:t>onduite</a:t>
            </a:r>
            <a:r>
              <a:rPr lang="en-US" sz="3200" dirty="0" smtClean="0"/>
              <a:t> </a:t>
            </a:r>
            <a:r>
              <a:rPr lang="en-US" sz="3200" dirty="0" err="1" smtClean="0"/>
              <a:t>professionnelle</a:t>
            </a:r>
            <a:endParaRPr lang="en-US" sz="3200" dirty="0"/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La </a:t>
            </a:r>
            <a:r>
              <a:rPr lang="en-US" sz="3200" dirty="0" err="1" smtClean="0"/>
              <a:t>gestion</a:t>
            </a:r>
            <a:r>
              <a:rPr lang="en-US" sz="3200" dirty="0" smtClean="0"/>
              <a:t> </a:t>
            </a:r>
            <a:r>
              <a:rPr lang="en-US" sz="3200" dirty="0" err="1" smtClean="0"/>
              <a:t>budgétaire</a:t>
            </a:r>
            <a:endParaRPr lang="en-US" sz="32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La </a:t>
            </a:r>
            <a:r>
              <a:rPr lang="en-US" sz="3200" dirty="0" err="1"/>
              <a:t>g</a:t>
            </a:r>
            <a:r>
              <a:rPr lang="en-US" sz="3200" dirty="0" err="1" smtClean="0"/>
              <a:t>estion</a:t>
            </a:r>
            <a:r>
              <a:rPr lang="en-US" sz="3200" dirty="0" smtClean="0"/>
              <a:t> </a:t>
            </a:r>
            <a:r>
              <a:rPr lang="en-US" sz="3200" dirty="0"/>
              <a:t>des collections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Les </a:t>
            </a:r>
            <a:r>
              <a:rPr lang="en-US" sz="3600" dirty="0" err="1"/>
              <a:t>p</a:t>
            </a:r>
            <a:r>
              <a:rPr lang="en-US" sz="3600" dirty="0" err="1" smtClean="0"/>
              <a:t>olitiques</a:t>
            </a:r>
            <a:r>
              <a:rPr lang="en-US" sz="3600" dirty="0" smtClean="0"/>
              <a:t> </a:t>
            </a:r>
            <a:r>
              <a:rPr lang="en-US" sz="3600" dirty="0"/>
              <a:t>de </a:t>
            </a:r>
            <a:r>
              <a:rPr lang="en-US" sz="3600" dirty="0" err="1"/>
              <a:t>gestion</a:t>
            </a:r>
            <a:endParaRPr lang="en-US" sz="3600" dirty="0"/>
          </a:p>
        </p:txBody>
      </p:sp>
      <p:pic>
        <p:nvPicPr>
          <p:cNvPr id="2" name="Picture 1" descr="Screen Shot 2013-07-17 at 1.0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08" y="1663629"/>
            <a:ext cx="2879860" cy="3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/>
              <a:t>g</a:t>
            </a:r>
            <a:r>
              <a:rPr lang="en-US" sz="3600" dirty="0" err="1" smtClean="0"/>
              <a:t>estion</a:t>
            </a:r>
            <a:r>
              <a:rPr lang="en-US" sz="3600" dirty="0" smtClean="0"/>
              <a:t> </a:t>
            </a:r>
            <a:r>
              <a:rPr lang="en-US" sz="3600" dirty="0"/>
              <a:t>des </a:t>
            </a:r>
            <a:r>
              <a:rPr lang="en-US" sz="3600" dirty="0" smtClean="0"/>
              <a:t>collections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2" y="1371835"/>
            <a:ext cx="5627566" cy="5486165"/>
          </a:xfrm>
        </p:spPr>
        <p:txBody>
          <a:bodyPr>
            <a:normAutofit/>
          </a:bodyPr>
          <a:lstStyle/>
          <a:p>
            <a:pPr marL="396875" lvl="1" indent="-396875">
              <a:buFont typeface="+mj-lt"/>
              <a:buAutoNum type="alphaLcPeriod"/>
            </a:pPr>
            <a:r>
              <a:rPr lang="en-US" sz="3200" dirty="0" smtClean="0"/>
              <a:t>La </a:t>
            </a:r>
            <a:r>
              <a:rPr lang="en-US" sz="3200" dirty="0" err="1"/>
              <a:t>p</a:t>
            </a:r>
            <a:r>
              <a:rPr lang="en-US" sz="3200" dirty="0" err="1" smtClean="0"/>
              <a:t>ortée</a:t>
            </a:r>
            <a:r>
              <a:rPr lang="en-US" sz="3200" dirty="0" smtClean="0"/>
              <a:t> </a:t>
            </a:r>
            <a:r>
              <a:rPr lang="en-US" sz="3200" dirty="0"/>
              <a:t>des collections</a:t>
            </a:r>
          </a:p>
          <a:p>
            <a:pPr marL="396875" lvl="1" indent="-396875">
              <a:buFont typeface="+mj-lt"/>
              <a:buAutoNum type="alphaLcPeriod"/>
            </a:pPr>
            <a:r>
              <a:rPr lang="en-US" sz="3200" dirty="0" err="1" smtClean="0"/>
              <a:t>L’</a:t>
            </a:r>
            <a:r>
              <a:rPr lang="en-US" sz="3200" dirty="0" err="1"/>
              <a:t>a</a:t>
            </a:r>
            <a:r>
              <a:rPr lang="en-US" sz="3200" dirty="0" err="1" smtClean="0"/>
              <a:t>cquisition</a:t>
            </a:r>
            <a:r>
              <a:rPr lang="en-US" sz="3200" dirty="0" smtClean="0"/>
              <a:t> </a:t>
            </a:r>
            <a:r>
              <a:rPr lang="en-US" sz="3200" dirty="0"/>
              <a:t>et </a:t>
            </a:r>
            <a:r>
              <a:rPr lang="en-US" sz="3200" dirty="0" err="1" smtClean="0"/>
              <a:t>l’accession</a:t>
            </a:r>
            <a:endParaRPr lang="en-US" sz="3200" dirty="0"/>
          </a:p>
          <a:p>
            <a:pPr marL="396875" lvl="1" indent="-396875">
              <a:buFont typeface="+mj-lt"/>
              <a:buAutoNum type="alphaLcPeriod"/>
            </a:pPr>
            <a:r>
              <a:rPr lang="en-US" sz="3200" dirty="0" smtClean="0"/>
              <a:t>La documentation</a:t>
            </a:r>
            <a:endParaRPr lang="en-US" sz="3200" dirty="0"/>
          </a:p>
          <a:p>
            <a:pPr marL="396875" lvl="1" indent="-396875">
              <a:buFont typeface="+mj-lt"/>
              <a:buAutoNum type="alphaLcPeriod"/>
            </a:pPr>
            <a:r>
              <a:rPr lang="en-US" sz="3200" dirty="0" err="1" smtClean="0"/>
              <a:t>L’entretien</a:t>
            </a:r>
            <a:r>
              <a:rPr lang="en-US" sz="3200" dirty="0" smtClean="0"/>
              <a:t> des collections</a:t>
            </a:r>
          </a:p>
          <a:p>
            <a:pPr marL="396875" lvl="1" indent="-396875">
              <a:buFont typeface="+mj-lt"/>
              <a:buAutoNum type="alphaLcPeriod"/>
            </a:pPr>
            <a:r>
              <a:rPr lang="en-US" sz="3200" dirty="0" err="1" smtClean="0"/>
              <a:t>L’accès</a:t>
            </a:r>
            <a:r>
              <a:rPr lang="en-US" sz="3200" dirty="0" smtClean="0"/>
              <a:t> </a:t>
            </a:r>
            <a:r>
              <a:rPr lang="en-US" sz="3200" dirty="0"/>
              <a:t>et </a:t>
            </a:r>
            <a:r>
              <a:rPr lang="en-US" sz="3200" dirty="0" err="1" smtClean="0"/>
              <a:t>l’utilisation</a:t>
            </a:r>
            <a:endParaRPr lang="en-US" sz="3200" dirty="0"/>
          </a:p>
          <a:p>
            <a:pPr marL="396875" lvl="1" indent="-396875">
              <a:buFont typeface="+mj-lt"/>
              <a:buAutoNum type="alphaLcPeriod"/>
            </a:pPr>
            <a:r>
              <a:rPr lang="en-US" sz="3200" dirty="0" smtClean="0"/>
              <a:t>Les </a:t>
            </a:r>
            <a:r>
              <a:rPr lang="en-US" sz="3200" dirty="0" err="1" smtClean="0"/>
              <a:t>prêts</a:t>
            </a:r>
            <a:endParaRPr lang="en-US" sz="3200" dirty="0"/>
          </a:p>
          <a:p>
            <a:pPr marL="396875" lvl="1" indent="-396875">
              <a:buFont typeface="+mj-lt"/>
              <a:buAutoNum type="alphaLcPeriod"/>
            </a:pPr>
            <a:r>
              <a:rPr lang="en-US" sz="3200" dirty="0" smtClean="0"/>
              <a:t>La </a:t>
            </a:r>
            <a:r>
              <a:rPr lang="en-US" sz="3200" dirty="0" err="1"/>
              <a:t>g</a:t>
            </a:r>
            <a:r>
              <a:rPr lang="en-US" sz="3200" dirty="0" err="1" smtClean="0"/>
              <a:t>estion</a:t>
            </a:r>
            <a:r>
              <a:rPr lang="en-US" sz="3200" dirty="0" smtClean="0"/>
              <a:t> </a:t>
            </a:r>
            <a:r>
              <a:rPr lang="en-US" sz="3200" dirty="0"/>
              <a:t>des </a:t>
            </a:r>
            <a:r>
              <a:rPr lang="en-US" sz="3200" dirty="0" err="1"/>
              <a:t>risques</a:t>
            </a:r>
            <a:endParaRPr lang="en-US" sz="3200" dirty="0"/>
          </a:p>
          <a:p>
            <a:pPr marL="396875" lvl="1" indent="-396875">
              <a:buFont typeface="+mj-lt"/>
              <a:buAutoNum type="alphaLcPeriod"/>
            </a:pPr>
            <a:r>
              <a:rPr lang="en-US" sz="3200" dirty="0" smtClean="0"/>
              <a:t>La </a:t>
            </a:r>
            <a:r>
              <a:rPr lang="en-US" sz="3200" dirty="0" err="1"/>
              <a:t>p</a:t>
            </a:r>
            <a:r>
              <a:rPr lang="en-US" sz="3200" dirty="0" err="1" smtClean="0"/>
              <a:t>ropriété</a:t>
            </a:r>
            <a:r>
              <a:rPr lang="en-US" sz="3200" dirty="0" smtClean="0"/>
              <a:t> </a:t>
            </a:r>
            <a:r>
              <a:rPr lang="en-US" sz="3200" dirty="0" err="1" smtClean="0"/>
              <a:t>intellectuelle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22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9" y="1371835"/>
            <a:ext cx="3183802" cy="4775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1375" y="6149257"/>
            <a:ext cx="9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USTM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88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39" y="1076960"/>
            <a:ext cx="8585201" cy="5293360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Identifie</a:t>
            </a:r>
            <a:r>
              <a:rPr lang="en-US" dirty="0" smtClean="0"/>
              <a:t> les </a:t>
            </a:r>
            <a:r>
              <a:rPr lang="en-US" dirty="0" err="1" smtClean="0"/>
              <a:t>objectifs</a:t>
            </a:r>
            <a:r>
              <a:rPr lang="en-US" dirty="0" smtClean="0"/>
              <a:t> et </a:t>
            </a:r>
            <a:r>
              <a:rPr lang="en-US" dirty="0"/>
              <a:t>les </a:t>
            </a:r>
            <a:r>
              <a:rPr lang="en-US" dirty="0" smtClean="0"/>
              <a:t>buts </a:t>
            </a:r>
            <a:r>
              <a:rPr lang="en-US" dirty="0"/>
              <a:t>de la </a:t>
            </a:r>
            <a:r>
              <a:rPr lang="en-US" dirty="0" smtClean="0"/>
              <a:t>collection</a:t>
            </a:r>
          </a:p>
          <a:p>
            <a:pPr lvl="0"/>
            <a:endParaRPr lang="en-US" sz="1200" dirty="0"/>
          </a:p>
          <a:p>
            <a:pPr lvl="0"/>
            <a:r>
              <a:rPr lang="en-US" dirty="0" smtClean="0"/>
              <a:t>Des questions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 smtClean="0"/>
              <a:t>adresser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Que</a:t>
            </a:r>
            <a:r>
              <a:rPr lang="en-US" dirty="0" smtClean="0"/>
              <a:t> sera </a:t>
            </a:r>
            <a:r>
              <a:rPr lang="en-US" dirty="0" err="1" smtClean="0"/>
              <a:t>l'utilisation</a:t>
            </a:r>
            <a:r>
              <a:rPr lang="en-US" dirty="0" smtClean="0"/>
              <a:t> </a:t>
            </a:r>
            <a:r>
              <a:rPr lang="en-US" dirty="0" err="1"/>
              <a:t>primaire</a:t>
            </a:r>
            <a:r>
              <a:rPr lang="en-US" dirty="0"/>
              <a:t> de la </a:t>
            </a:r>
            <a:r>
              <a:rPr lang="en-US" dirty="0" smtClean="0"/>
              <a:t>collection (la </a:t>
            </a:r>
            <a:r>
              <a:rPr lang="en-US" dirty="0" err="1" smtClean="0"/>
              <a:t>recherche</a:t>
            </a:r>
            <a:r>
              <a:rPr lang="en-US" dirty="0" smtClean="0"/>
              <a:t>, </a:t>
            </a:r>
            <a:r>
              <a:rPr lang="en-US" dirty="0" err="1" smtClean="0"/>
              <a:t>l'education</a:t>
            </a:r>
            <a:r>
              <a:rPr lang="en-US" dirty="0" smtClean="0"/>
              <a:t>)?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Qui </a:t>
            </a:r>
            <a:r>
              <a:rPr lang="en-US" dirty="0" err="1"/>
              <a:t>utiliseraient</a:t>
            </a:r>
            <a:r>
              <a:rPr lang="en-US" dirty="0"/>
              <a:t> les collections (les </a:t>
            </a:r>
            <a:r>
              <a:rPr lang="en-US" dirty="0" err="1" smtClean="0"/>
              <a:t>étudiants</a:t>
            </a:r>
            <a:r>
              <a:rPr lang="en-US" dirty="0" smtClean="0"/>
              <a:t>, les </a:t>
            </a:r>
            <a:r>
              <a:rPr lang="en-US" dirty="0" err="1"/>
              <a:t>chercheurs</a:t>
            </a:r>
            <a:r>
              <a:rPr lang="en-US" dirty="0"/>
              <a:t> de </a:t>
            </a:r>
            <a:r>
              <a:rPr lang="en-US" dirty="0" err="1" smtClean="0"/>
              <a:t>l'université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d’autres</a:t>
            </a:r>
            <a:r>
              <a:rPr lang="en-US" dirty="0" smtClean="0"/>
              <a:t> pays?</a:t>
            </a:r>
            <a:r>
              <a:rPr lang="en-US" dirty="0"/>
              <a:t>) </a:t>
            </a:r>
            <a:endParaRPr lang="en-US" dirty="0" smtClean="0"/>
          </a:p>
          <a:p>
            <a:pPr lvl="1"/>
            <a:endParaRPr lang="en-US" sz="1200" dirty="0"/>
          </a:p>
          <a:p>
            <a:pPr lvl="1"/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/>
              <a:t>la collection </a:t>
            </a:r>
            <a:r>
              <a:rPr lang="en-US" dirty="0" err="1"/>
              <a:t>est-elle</a:t>
            </a:r>
            <a:r>
              <a:rPr lang="en-US" dirty="0"/>
              <a:t> significant (les </a:t>
            </a:r>
            <a:r>
              <a:rPr lang="en-US" dirty="0" err="1" smtClean="0"/>
              <a:t>spécimens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/>
              <a:t>divers, </a:t>
            </a:r>
            <a:r>
              <a:rPr lang="en-US" dirty="0" smtClean="0"/>
              <a:t>les </a:t>
            </a:r>
            <a:r>
              <a:rPr lang="en-US" dirty="0" err="1"/>
              <a:t>échantillons</a:t>
            </a:r>
            <a:r>
              <a:rPr lang="en-US" dirty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accessible pour </a:t>
            </a:r>
            <a:r>
              <a:rPr lang="en-US" dirty="0" err="1"/>
              <a:t>l'étude</a:t>
            </a:r>
            <a:r>
              <a:rPr lang="en-US" dirty="0"/>
              <a:t>)?</a:t>
            </a:r>
            <a:endParaRPr lang="en-US" sz="4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La mission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916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48" y="1214713"/>
            <a:ext cx="8560152" cy="18338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/>
              <a:t>but </a:t>
            </a:r>
            <a:r>
              <a:rPr lang="en-US" dirty="0" err="1"/>
              <a:t>primaire</a:t>
            </a:r>
            <a:r>
              <a:rPr lang="en-US" dirty="0"/>
              <a:t> de la collection de </a:t>
            </a:r>
            <a:r>
              <a:rPr lang="en-US" dirty="0" err="1"/>
              <a:t>l'histoire</a:t>
            </a:r>
            <a:r>
              <a:rPr lang="en-US" dirty="0"/>
              <a:t> </a:t>
            </a:r>
            <a:r>
              <a:rPr lang="en-US" dirty="0" err="1" smtClean="0"/>
              <a:t>naturelle</a:t>
            </a:r>
            <a:r>
              <a:rPr lang="en-US" dirty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garder</a:t>
            </a:r>
            <a:r>
              <a:rPr lang="en-US" dirty="0"/>
              <a:t>, de conserver, et de </a:t>
            </a:r>
            <a:r>
              <a:rPr lang="en-US" dirty="0" err="1"/>
              <a:t>rendre</a:t>
            </a:r>
            <a:r>
              <a:rPr lang="en-US" dirty="0"/>
              <a:t> </a:t>
            </a:r>
            <a:r>
              <a:rPr lang="en-US" dirty="0" err="1"/>
              <a:t>accessibles</a:t>
            </a:r>
            <a:r>
              <a:rPr lang="en-US" dirty="0"/>
              <a:t> les collections pour la </a:t>
            </a:r>
            <a:r>
              <a:rPr lang="en-US" dirty="0" err="1"/>
              <a:t>recherche</a:t>
            </a:r>
            <a:r>
              <a:rPr lang="en-US" dirty="0"/>
              <a:t> et </a:t>
            </a:r>
            <a:r>
              <a:rPr lang="en-US" dirty="0" err="1"/>
              <a:t>l'éducation</a:t>
            </a:r>
            <a:r>
              <a:rPr lang="en-US" dirty="0"/>
              <a:t>. 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smtClean="0">
                <a:solidFill>
                  <a:srgbClr val="FFFFFF"/>
                </a:solidFill>
              </a:rPr>
              <a:t>mission: </a:t>
            </a:r>
            <a:r>
              <a:rPr lang="en-US" sz="3600" dirty="0" err="1" smtClean="0">
                <a:solidFill>
                  <a:srgbClr val="FFFFFF"/>
                </a:solidFill>
              </a:rPr>
              <a:t>exemple</a:t>
            </a:r>
            <a:r>
              <a:rPr lang="en-US" sz="3600" dirty="0" smtClean="0">
                <a:solidFill>
                  <a:srgbClr val="FFFFFF"/>
                </a:solidFill>
              </a:rPr>
              <a:t> 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648" y="3210160"/>
            <a:ext cx="51084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/>
              <a:t>Les </a:t>
            </a:r>
            <a:r>
              <a:rPr lang="en-US" sz="3000" dirty="0" smtClean="0"/>
              <a:t>collections </a:t>
            </a:r>
            <a:r>
              <a:rPr lang="en-US" sz="3000" dirty="0" err="1" smtClean="0"/>
              <a:t>sont</a:t>
            </a:r>
            <a:r>
              <a:rPr lang="en-US" sz="3000" dirty="0" smtClean="0"/>
              <a:t> </a:t>
            </a:r>
            <a:r>
              <a:rPr lang="en-US" sz="3000" dirty="0" err="1"/>
              <a:t>constitués</a:t>
            </a:r>
            <a:r>
              <a:rPr lang="en-US" sz="3000" dirty="0"/>
              <a:t> de </a:t>
            </a:r>
            <a:r>
              <a:rPr lang="en-US" sz="3000" dirty="0" err="1"/>
              <a:t>spécimens</a:t>
            </a:r>
            <a:r>
              <a:rPr lang="en-US" sz="3000" dirty="0"/>
              <a:t> </a:t>
            </a:r>
            <a:r>
              <a:rPr lang="en-US" sz="3000" dirty="0" err="1"/>
              <a:t>conservés</a:t>
            </a:r>
            <a:r>
              <a:rPr lang="en-US" sz="3000" dirty="0"/>
              <a:t> </a:t>
            </a:r>
            <a:r>
              <a:rPr lang="en-US" sz="3000" dirty="0" smtClean="0"/>
              <a:t>de divers </a:t>
            </a:r>
            <a:r>
              <a:rPr lang="en-US" sz="3000" dirty="0" err="1"/>
              <a:t>groupes</a:t>
            </a:r>
            <a:r>
              <a:rPr lang="en-US" sz="3000" dirty="0"/>
              <a:t> </a:t>
            </a:r>
            <a:r>
              <a:rPr lang="en-US" sz="3000" dirty="0" smtClean="0"/>
              <a:t>de </a:t>
            </a:r>
            <a:r>
              <a:rPr lang="en-US" sz="3000" dirty="0" err="1"/>
              <a:t>vertébrés</a:t>
            </a:r>
            <a:r>
              <a:rPr lang="en-US" sz="3000" dirty="0"/>
              <a:t> et </a:t>
            </a:r>
            <a:r>
              <a:rPr lang="en-US" sz="3000" dirty="0" err="1" smtClean="0"/>
              <a:t>d'invertébrés</a:t>
            </a:r>
            <a:r>
              <a:rPr lang="en-US" sz="3000" dirty="0" smtClean="0"/>
              <a:t> </a:t>
            </a:r>
            <a:r>
              <a:rPr lang="en-US" sz="3000" dirty="0" err="1" smtClean="0"/>
              <a:t>ainsi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des </a:t>
            </a:r>
            <a:r>
              <a:rPr lang="en-US" sz="3000" dirty="0" err="1" smtClean="0"/>
              <a:t>données</a:t>
            </a:r>
            <a:r>
              <a:rPr lang="en-US" sz="3000" dirty="0" smtClean="0"/>
              <a:t> </a:t>
            </a:r>
            <a:r>
              <a:rPr lang="en-US" sz="3000" dirty="0" err="1" smtClean="0"/>
              <a:t>associer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6" name="Picture 5" descr="Screen Shot 2013-07-17 at 1.0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70" y="2948051"/>
            <a:ext cx="3667290" cy="33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72816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2345</TotalTime>
  <Words>1215</Words>
  <Application>Microsoft Macintosh PowerPoint</Application>
  <PresentationFormat>On-screen Show (4:3)</PresentationFormat>
  <Paragraphs>224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 Black </vt:lpstr>
      <vt:lpstr>Construire une collection d'histoire naturelle: conseils pour gérer les collections</vt:lpstr>
      <vt:lpstr>PowerPoint Presentation</vt:lpstr>
      <vt:lpstr>PowerPoint Presentation</vt:lpstr>
      <vt:lpstr>Les qualités d’une collection</vt:lpstr>
      <vt:lpstr>Les politiques de gestion</vt:lpstr>
      <vt:lpstr>Les politiques de gestion</vt:lpstr>
      <vt:lpstr>La gestion des collections</vt:lpstr>
      <vt:lpstr>La mission</vt:lpstr>
      <vt:lpstr>La mission: exemple  </vt:lpstr>
      <vt:lpstr>La déclaration de l'autorisation doit</vt:lpstr>
      <vt:lpstr>La déclaration de l'autorisation</vt:lpstr>
      <vt:lpstr>Conduite professionnelle  et les considération éthiques </vt:lpstr>
      <vt:lpstr>La gestion budgétaire </vt:lpstr>
      <vt:lpstr>La gestion des collections:  la portée des collections</vt:lpstr>
      <vt:lpstr>La gestion des collections:  l'acquisitions et l'accession</vt:lpstr>
      <vt:lpstr>La gestion des collections:  l'acquisitions et l'accession</vt:lpstr>
      <vt:lpstr>La gestion des collections: l'accession</vt:lpstr>
      <vt:lpstr>La gestion des collections: la documentation</vt:lpstr>
      <vt:lpstr>La gestion des collections:  l'entretien des collections</vt:lpstr>
      <vt:lpstr>La gestion des collections: l'intendance</vt:lpstr>
      <vt:lpstr>PowerPoint Presentation</vt:lpstr>
      <vt:lpstr>La gestion des collections: l'accès et l'utilisation</vt:lpstr>
      <vt:lpstr>La gestion des collections: les prêts</vt:lpstr>
      <vt:lpstr>PowerPoint Presentation</vt:lpstr>
      <vt:lpstr>La gestion des collections: la gestion du risque</vt:lpstr>
      <vt:lpstr>La gestion des collections:  la propriété intellectuelle</vt:lpstr>
      <vt:lpstr>Ressources</vt:lpstr>
      <vt:lpstr>Remerciments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d'une collection d'histoire naturelle: meilleures pratiques  pour la gestion des collections</dc:title>
  <dc:creator>Breda Zimkus</dc:creator>
  <cp:lastModifiedBy>Breda Zimkus</cp:lastModifiedBy>
  <cp:revision>89</cp:revision>
  <dcterms:created xsi:type="dcterms:W3CDTF">2013-07-16T13:42:40Z</dcterms:created>
  <dcterms:modified xsi:type="dcterms:W3CDTF">2013-07-24T09:30:50Z</dcterms:modified>
</cp:coreProperties>
</file>